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Merriweather"/>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856FB2-00FA-4179-B3CF-E274AF4537C9}">
  <a:tblStyle styleId="{11856FB2-00FA-4179-B3CF-E274AF4537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44" Type="http://schemas.openxmlformats.org/officeDocument/2006/relationships/font" Target="fonts/Merriweather-regular.fntdata"/><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46" Type="http://schemas.openxmlformats.org/officeDocument/2006/relationships/font" Target="fonts/Merriweather-italic.fntdata"/><Relationship Id="rId23" Type="http://schemas.openxmlformats.org/officeDocument/2006/relationships/slide" Target="slides/slide17.xml"/><Relationship Id="rId45"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Merriweather-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63cf97ae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63cf97ae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63cf97aea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63cf97aea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554d04b0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554d04b0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a8c0e12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a8c0e12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32b95de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32b95de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45f6599e8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45f6599e8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63cf97aea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63cf97aea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325c5e1a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5325c5e1a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1e808b3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1e808b3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1e808b3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51e808b33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41d8e4d72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41d8e4d72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1e808b33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51e808b33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63cf97aea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63cf97aea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2a4365c0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2a4365c0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2a4365c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2a4365c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2998791ac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2998791ac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325c5e1a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325c5e1a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32b95de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32b95de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532b95de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532b95de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63cf97aea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63cf97aea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998791ac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2998791ac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1d8e4d72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1d8e4d72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5735636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55735636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554d04b0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5554d04b0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63cf97ae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63cf97ae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5554d04b0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5554d04b0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1d8e4d72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41d8e4d72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1d8e4d726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1d8e4d726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1d8e4d72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1d8e4d72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1d8e4d726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41d8e4d726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63cf97a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63cf97a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bdaad030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bdaad030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flip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25.png"/><Relationship Id="rId13" Type="http://schemas.openxmlformats.org/officeDocument/2006/relationships/image" Target="../media/image17.png"/><Relationship Id="rId12"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18.png"/><Relationship Id="rId15" Type="http://schemas.openxmlformats.org/officeDocument/2006/relationships/image" Target="../media/image10.png"/><Relationship Id="rId14" Type="http://schemas.openxmlformats.org/officeDocument/2006/relationships/image" Target="../media/image39.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1.png"/><Relationship Id="rId13" Type="http://schemas.openxmlformats.org/officeDocument/2006/relationships/image" Target="../media/image25.png"/><Relationship Id="rId12"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2.png"/><Relationship Id="rId14" Type="http://schemas.openxmlformats.org/officeDocument/2006/relationships/image" Target="../media/image35.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22.png"/><Relationship Id="rId8"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drive.google.com/file/d/14t91NJJ29aTgEGlsC2JLo-ewS--hmau9/view" TargetMode="External"/><Relationship Id="rId4" Type="http://schemas.openxmlformats.org/officeDocument/2006/relationships/hyperlink" Target="https://github.com/HelTecAutomation/Heltec_ESP32/blob/master/examples/Low_Power/Low_Power.in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4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github.com/francesco-fortunato/PaaT" TargetMode="External"/><Relationship Id="rId4" Type="http://schemas.openxmlformats.org/officeDocument/2006/relationships/image" Target="../media/image43.png"/><Relationship Id="rId5" Type="http://schemas.openxmlformats.org/officeDocument/2006/relationships/image" Target="../media/image37.png"/><Relationship Id="rId6" Type="http://schemas.openxmlformats.org/officeDocument/2006/relationships/hyperlink" Target="https://main.d24229we7y3qnn.amplifyapp.com/" TargetMode="External"/><Relationship Id="rId7" Type="http://schemas.openxmlformats.org/officeDocument/2006/relationships/image" Target="../media/image32.png"/><Relationship Id="rId8" Type="http://schemas.openxmlformats.org/officeDocument/2006/relationships/hyperlink" Target="https://www.hackster.io/paat/a-low-power-geofencing-application-with-riot-os-and-iot-lab-8825f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peeva.co/blog/missing-pet-epidemic-facts-and-figures"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PaaT</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Pet as a Thing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USER REQUIREMENTS (1)</a:t>
            </a:r>
            <a:endParaRPr/>
          </a:p>
        </p:txBody>
      </p:sp>
      <p:sp>
        <p:nvSpPr>
          <p:cNvPr id="128" name="Google Shape;128;p22"/>
          <p:cNvSpPr txBox="1"/>
          <p:nvPr/>
        </p:nvSpPr>
        <p:spPr>
          <a:xfrm>
            <a:off x="284575" y="1345650"/>
            <a:ext cx="8574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Works for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it">
                <a:latin typeface="Roboto"/>
                <a:ea typeface="Roboto"/>
                <a:cs typeface="Roboto"/>
                <a:sym typeface="Roboto"/>
              </a:rPr>
              <a:t>At least 24 hours:</a:t>
            </a:r>
            <a:r>
              <a:rPr lang="it">
                <a:latin typeface="Roboto"/>
                <a:ea typeface="Roboto"/>
                <a:cs typeface="Roboto"/>
                <a:sym typeface="Roboto"/>
              </a:rPr>
              <a:t> in case we lose our pet it is important that the device remains active for at least one day, that could be a sufficient amount of time to track and retrieve it;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it">
                <a:latin typeface="Roboto"/>
                <a:ea typeface="Roboto"/>
                <a:cs typeface="Roboto"/>
                <a:sym typeface="Roboto"/>
              </a:rPr>
              <a:t>At least one/two weeks:</a:t>
            </a:r>
            <a:r>
              <a:rPr lang="it">
                <a:latin typeface="Roboto"/>
                <a:ea typeface="Roboto"/>
                <a:cs typeface="Roboto"/>
                <a:sym typeface="Roboto"/>
              </a:rPr>
              <a:t> in case we do not lose contact with our pet, it is sufficient that the device remains active for at least one/two weeks. This period of time can be used by the user if he will stay out for days, and it’s also a good compromise between time required to retrieve the pet and efficiency consumption from a user point of view.</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Sampling time and promptly:</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it">
                <a:latin typeface="Roboto"/>
                <a:ea typeface="Roboto"/>
                <a:cs typeface="Roboto"/>
                <a:sym typeface="Roboto"/>
              </a:rPr>
              <a:t>5</a:t>
            </a:r>
            <a:r>
              <a:rPr b="1" lang="it">
                <a:latin typeface="Roboto"/>
                <a:ea typeface="Roboto"/>
                <a:cs typeface="Roboto"/>
                <a:sym typeface="Roboto"/>
              </a:rPr>
              <a:t> min:</a:t>
            </a:r>
            <a:r>
              <a:rPr lang="it">
                <a:latin typeface="Roboto"/>
                <a:ea typeface="Roboto"/>
                <a:cs typeface="Roboto"/>
                <a:sym typeface="Roboto"/>
              </a:rPr>
              <a:t> when we lose the contact with the pet, </a:t>
            </a:r>
            <a:r>
              <a:rPr lang="it">
                <a:latin typeface="Roboto"/>
                <a:ea typeface="Roboto"/>
                <a:cs typeface="Roboto"/>
                <a:sym typeface="Roboto"/>
              </a:rPr>
              <a:t>5</a:t>
            </a:r>
            <a:r>
              <a:rPr lang="it">
                <a:latin typeface="Roboto"/>
                <a:ea typeface="Roboto"/>
                <a:cs typeface="Roboto"/>
                <a:sym typeface="Roboto"/>
              </a:rPr>
              <a:t> minutes could be a sufficient amount of time to update the position, because in </a:t>
            </a:r>
            <a:r>
              <a:rPr lang="it">
                <a:latin typeface="Roboto"/>
                <a:ea typeface="Roboto"/>
                <a:cs typeface="Roboto"/>
                <a:sym typeface="Roboto"/>
              </a:rPr>
              <a:t>5</a:t>
            </a:r>
            <a:r>
              <a:rPr lang="it">
                <a:latin typeface="Roboto"/>
                <a:ea typeface="Roboto"/>
                <a:cs typeface="Roboto"/>
                <a:sym typeface="Roboto"/>
              </a:rPr>
              <a:t> minutes the pet could not do so much road, and the user can rescue it;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it">
                <a:latin typeface="Roboto"/>
                <a:ea typeface="Roboto"/>
                <a:cs typeface="Roboto"/>
                <a:sym typeface="Roboto"/>
              </a:rPr>
              <a:t>60 min:</a:t>
            </a:r>
            <a:r>
              <a:rPr lang="it">
                <a:latin typeface="Roboto"/>
                <a:ea typeface="Roboto"/>
                <a:cs typeface="Roboto"/>
                <a:sym typeface="Roboto"/>
              </a:rPr>
              <a:t> if the pet is inside, </a:t>
            </a:r>
            <a:r>
              <a:rPr lang="it">
                <a:latin typeface="Roboto"/>
                <a:ea typeface="Roboto"/>
                <a:cs typeface="Roboto"/>
                <a:sym typeface="Roboto"/>
              </a:rPr>
              <a:t>receiving frequent notifications or updates can be overwhelming; then, it provides a good balance between accuracy and precision. Moreover, </a:t>
            </a:r>
            <a:r>
              <a:rPr lang="it">
                <a:latin typeface="Roboto"/>
                <a:ea typeface="Roboto"/>
                <a:cs typeface="Roboto"/>
                <a:sym typeface="Roboto"/>
              </a:rPr>
              <a:t>the system can reduce the frequency of GPS updates, thereby conserving battery life and allowing the device to operate for longer periods without recharging.</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USER REQUIREMENTS (2)</a:t>
            </a:r>
            <a:endParaRPr/>
          </a:p>
        </p:txBody>
      </p:sp>
      <p:sp>
        <p:nvSpPr>
          <p:cNvPr id="134" name="Google Shape;134;p23"/>
          <p:cNvSpPr txBox="1"/>
          <p:nvPr/>
        </p:nvSpPr>
        <p:spPr>
          <a:xfrm>
            <a:off x="284550" y="1588025"/>
            <a:ext cx="8574900" cy="32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Accuracy: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it">
                <a:latin typeface="Roboto"/>
                <a:ea typeface="Roboto"/>
                <a:cs typeface="Roboto"/>
                <a:sym typeface="Roboto"/>
              </a:rPr>
              <a:t>10-15m</a:t>
            </a:r>
            <a:r>
              <a:rPr lang="it">
                <a:latin typeface="Roboto"/>
                <a:ea typeface="Roboto"/>
                <a:cs typeface="Roboto"/>
                <a:sym typeface="Roboto"/>
              </a:rPr>
              <a:t>, that is a sufficient range in order to be able for the user to find his pet. </a:t>
            </a:r>
            <a:endParaRPr>
              <a:latin typeface="Roboto"/>
              <a:ea typeface="Roboto"/>
              <a:cs typeface="Roboto"/>
              <a:sym typeface="Roboto"/>
            </a:endParaRPr>
          </a:p>
          <a:p>
            <a:pPr indent="-320675" lvl="0" marL="457200" rtl="0" algn="l">
              <a:lnSpc>
                <a:spcPct val="115000"/>
              </a:lnSpc>
              <a:spcBef>
                <a:spcPts val="0"/>
              </a:spcBef>
              <a:spcAft>
                <a:spcPts val="0"/>
              </a:spcAft>
              <a:buClr>
                <a:srgbClr val="2D2D2D"/>
              </a:buClr>
              <a:buSzPts val="1450"/>
              <a:buFont typeface="Roboto"/>
              <a:buChar char="-"/>
            </a:pPr>
            <a:r>
              <a:rPr lang="it" sz="1450">
                <a:solidFill>
                  <a:srgbClr val="2D2D2D"/>
                </a:solidFill>
                <a:highlight>
                  <a:srgbClr val="FFFFFF"/>
                </a:highlight>
                <a:latin typeface="Roboto"/>
                <a:ea typeface="Roboto"/>
                <a:cs typeface="Roboto"/>
                <a:sym typeface="Roboto"/>
              </a:rPr>
              <a:t>False positive and false negative has to be </a:t>
            </a:r>
            <a:r>
              <a:rPr lang="it" sz="1450">
                <a:solidFill>
                  <a:srgbClr val="2D2D2D"/>
                </a:solidFill>
                <a:highlight>
                  <a:srgbClr val="FFFFFF"/>
                </a:highlight>
                <a:latin typeface="Roboto"/>
                <a:ea typeface="Roboto"/>
                <a:cs typeface="Roboto"/>
                <a:sym typeface="Roboto"/>
              </a:rPr>
              <a:t>detectable</a:t>
            </a:r>
            <a:r>
              <a:rPr lang="it" sz="1450">
                <a:solidFill>
                  <a:srgbClr val="2D2D2D"/>
                </a:solidFill>
                <a:highlight>
                  <a:srgbClr val="FFFFFF"/>
                </a:highlight>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Security: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it">
                <a:latin typeface="Roboto"/>
                <a:ea typeface="Roboto"/>
                <a:cs typeface="Roboto"/>
                <a:sym typeface="Roboto"/>
              </a:rPr>
              <a:t>data exchanged by the application must be </a:t>
            </a:r>
            <a:r>
              <a:rPr b="1" lang="it">
                <a:latin typeface="Roboto"/>
                <a:ea typeface="Roboto"/>
                <a:cs typeface="Roboto"/>
                <a:sym typeface="Roboto"/>
              </a:rPr>
              <a:t>encrypted</a:t>
            </a:r>
            <a:r>
              <a:rPr lang="it">
                <a:latin typeface="Roboto"/>
                <a:ea typeface="Roboto"/>
                <a:cs typeface="Roboto"/>
                <a:sym typeface="Roboto"/>
              </a:rPr>
              <a:t> in order to hide sensitive information (like the position of the pet) to malicious attackers, providing confidentiality.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Events: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it">
                <a:latin typeface="Roboto"/>
                <a:ea typeface="Roboto"/>
                <a:cs typeface="Roboto"/>
                <a:sym typeface="Roboto"/>
              </a:rPr>
              <a:t>{"latitude": float, "longitude": float, “sat_num”: int}: since data transfer size are in the order of 2^7 bytes (+ headers) and since we need that the system has to be energy efficient, and since we need a communication in the order of ≈</a:t>
            </a:r>
            <a:r>
              <a:rPr lang="it">
                <a:latin typeface="Roboto"/>
                <a:ea typeface="Roboto"/>
                <a:cs typeface="Roboto"/>
                <a:sym typeface="Roboto"/>
              </a:rPr>
              <a:t>10</a:t>
            </a:r>
            <a:r>
              <a:rPr lang="it">
                <a:latin typeface="Roboto"/>
                <a:ea typeface="Roboto"/>
                <a:cs typeface="Roboto"/>
                <a:sym typeface="Roboto"/>
              </a:rPr>
              <a:t> km, </a:t>
            </a:r>
            <a:r>
              <a:rPr b="1" lang="it">
                <a:latin typeface="Roboto"/>
                <a:ea typeface="Roboto"/>
                <a:cs typeface="Roboto"/>
                <a:sym typeface="Roboto"/>
              </a:rPr>
              <a:t>LoRa</a:t>
            </a:r>
            <a:r>
              <a:rPr lang="it">
                <a:latin typeface="Roboto"/>
                <a:ea typeface="Roboto"/>
                <a:cs typeface="Roboto"/>
                <a:sym typeface="Roboto"/>
              </a:rPr>
              <a:t> is strongly suitable for our system</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OUR SOLUTION: PAAT</a:t>
            </a:r>
            <a:endParaRPr/>
          </a:p>
        </p:txBody>
      </p:sp>
      <p:pic>
        <p:nvPicPr>
          <p:cNvPr id="140" name="Google Shape;140;p24"/>
          <p:cNvPicPr preferRelativeResize="0"/>
          <p:nvPr/>
        </p:nvPicPr>
        <p:blipFill>
          <a:blip r:embed="rId3">
            <a:alphaModFix/>
          </a:blip>
          <a:stretch>
            <a:fillRect/>
          </a:stretch>
        </p:blipFill>
        <p:spPr>
          <a:xfrm>
            <a:off x="1270600" y="1347650"/>
            <a:ext cx="6602801" cy="3714075"/>
          </a:xfrm>
          <a:prstGeom prst="rect">
            <a:avLst/>
          </a:prstGeom>
          <a:noFill/>
          <a:ln>
            <a:noFill/>
          </a:ln>
        </p:spPr>
      </p:pic>
      <p:pic>
        <p:nvPicPr>
          <p:cNvPr id="141" name="Google Shape;141;p24"/>
          <p:cNvPicPr preferRelativeResize="0"/>
          <p:nvPr/>
        </p:nvPicPr>
        <p:blipFill>
          <a:blip r:embed="rId4">
            <a:alphaModFix/>
          </a:blip>
          <a:stretch>
            <a:fillRect/>
          </a:stretch>
        </p:blipFill>
        <p:spPr>
          <a:xfrm>
            <a:off x="4189475" y="3220600"/>
            <a:ext cx="382525" cy="286900"/>
          </a:xfrm>
          <a:prstGeom prst="rect">
            <a:avLst/>
          </a:prstGeom>
          <a:noFill/>
          <a:ln>
            <a:noFill/>
          </a:ln>
        </p:spPr>
      </p:pic>
      <p:pic>
        <p:nvPicPr>
          <p:cNvPr id="142" name="Google Shape;142;p24"/>
          <p:cNvPicPr preferRelativeResize="0"/>
          <p:nvPr/>
        </p:nvPicPr>
        <p:blipFill>
          <a:blip r:embed="rId4">
            <a:alphaModFix/>
          </a:blip>
          <a:stretch>
            <a:fillRect/>
          </a:stretch>
        </p:blipFill>
        <p:spPr>
          <a:xfrm>
            <a:off x="5060850" y="3220588"/>
            <a:ext cx="319324" cy="239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OVERVIEW</a:t>
            </a:r>
            <a:endParaRPr/>
          </a:p>
        </p:txBody>
      </p:sp>
      <p:pic>
        <p:nvPicPr>
          <p:cNvPr id="148" name="Google Shape;148;p25"/>
          <p:cNvPicPr preferRelativeResize="0"/>
          <p:nvPr/>
        </p:nvPicPr>
        <p:blipFill>
          <a:blip r:embed="rId3">
            <a:alphaModFix/>
          </a:blip>
          <a:stretch>
            <a:fillRect/>
          </a:stretch>
        </p:blipFill>
        <p:spPr>
          <a:xfrm>
            <a:off x="910083" y="3174950"/>
            <a:ext cx="525567" cy="484450"/>
          </a:xfrm>
          <a:prstGeom prst="rect">
            <a:avLst/>
          </a:prstGeom>
          <a:noFill/>
          <a:ln>
            <a:noFill/>
          </a:ln>
        </p:spPr>
      </p:pic>
      <p:sp>
        <p:nvSpPr>
          <p:cNvPr id="149" name="Google Shape;149;p25"/>
          <p:cNvSpPr txBox="1"/>
          <p:nvPr/>
        </p:nvSpPr>
        <p:spPr>
          <a:xfrm>
            <a:off x="1466450" y="2780475"/>
            <a:ext cx="7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50" name="Google Shape;150;p25"/>
          <p:cNvSpPr/>
          <p:nvPr/>
        </p:nvSpPr>
        <p:spPr>
          <a:xfrm>
            <a:off x="1371622" y="3101725"/>
            <a:ext cx="525600" cy="134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3013255" y="3101725"/>
            <a:ext cx="2084400" cy="134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5"/>
          <p:cNvPicPr preferRelativeResize="0"/>
          <p:nvPr/>
        </p:nvPicPr>
        <p:blipFill>
          <a:blip r:embed="rId4">
            <a:alphaModFix/>
          </a:blip>
          <a:stretch>
            <a:fillRect/>
          </a:stretch>
        </p:blipFill>
        <p:spPr>
          <a:xfrm>
            <a:off x="5099774" y="2914524"/>
            <a:ext cx="400200" cy="400200"/>
          </a:xfrm>
          <a:prstGeom prst="rect">
            <a:avLst/>
          </a:prstGeom>
          <a:noFill/>
          <a:ln>
            <a:noFill/>
          </a:ln>
        </p:spPr>
      </p:pic>
      <p:pic>
        <p:nvPicPr>
          <p:cNvPr id="153" name="Google Shape;153;p25"/>
          <p:cNvPicPr preferRelativeResize="0"/>
          <p:nvPr/>
        </p:nvPicPr>
        <p:blipFill rotWithShape="1">
          <a:blip r:embed="rId5">
            <a:alphaModFix/>
          </a:blip>
          <a:srcRect b="0" l="0" r="0" t="0"/>
          <a:stretch/>
        </p:blipFill>
        <p:spPr>
          <a:xfrm>
            <a:off x="5937487" y="3570375"/>
            <a:ext cx="400200" cy="400200"/>
          </a:xfrm>
          <a:prstGeom prst="rect">
            <a:avLst/>
          </a:prstGeom>
          <a:noFill/>
          <a:ln>
            <a:noFill/>
          </a:ln>
        </p:spPr>
      </p:pic>
      <p:pic>
        <p:nvPicPr>
          <p:cNvPr id="154" name="Google Shape;154;p25"/>
          <p:cNvPicPr preferRelativeResize="0"/>
          <p:nvPr/>
        </p:nvPicPr>
        <p:blipFill>
          <a:blip r:embed="rId6">
            <a:alphaModFix/>
          </a:blip>
          <a:stretch>
            <a:fillRect/>
          </a:stretch>
        </p:blipFill>
        <p:spPr>
          <a:xfrm>
            <a:off x="5937475" y="1995425"/>
            <a:ext cx="400200" cy="400200"/>
          </a:xfrm>
          <a:prstGeom prst="rect">
            <a:avLst/>
          </a:prstGeom>
          <a:noFill/>
          <a:ln>
            <a:noFill/>
          </a:ln>
        </p:spPr>
      </p:pic>
      <p:cxnSp>
        <p:nvCxnSpPr>
          <p:cNvPr id="155" name="Google Shape;155;p25"/>
          <p:cNvCxnSpPr/>
          <p:nvPr/>
        </p:nvCxnSpPr>
        <p:spPr>
          <a:xfrm flipH="1">
            <a:off x="1598225" y="1332900"/>
            <a:ext cx="13500" cy="3810600"/>
          </a:xfrm>
          <a:prstGeom prst="straightConnector1">
            <a:avLst/>
          </a:prstGeom>
          <a:noFill/>
          <a:ln cap="flat" cmpd="sng" w="9525">
            <a:solidFill>
              <a:schemeClr val="dk2"/>
            </a:solidFill>
            <a:prstDash val="solid"/>
            <a:round/>
            <a:headEnd len="med" w="med" type="none"/>
            <a:tailEnd len="med" w="med" type="none"/>
          </a:ln>
        </p:spPr>
      </p:cxnSp>
      <p:pic>
        <p:nvPicPr>
          <p:cNvPr id="156" name="Google Shape;156;p25"/>
          <p:cNvPicPr preferRelativeResize="0"/>
          <p:nvPr/>
        </p:nvPicPr>
        <p:blipFill>
          <a:blip r:embed="rId7">
            <a:alphaModFix/>
          </a:blip>
          <a:stretch>
            <a:fillRect/>
          </a:stretch>
        </p:blipFill>
        <p:spPr>
          <a:xfrm>
            <a:off x="7008475" y="2770000"/>
            <a:ext cx="400200" cy="400200"/>
          </a:xfrm>
          <a:prstGeom prst="rect">
            <a:avLst/>
          </a:prstGeom>
          <a:noFill/>
          <a:ln>
            <a:noFill/>
          </a:ln>
        </p:spPr>
      </p:pic>
      <p:pic>
        <p:nvPicPr>
          <p:cNvPr id="157" name="Google Shape;157;p25"/>
          <p:cNvPicPr preferRelativeResize="0"/>
          <p:nvPr/>
        </p:nvPicPr>
        <p:blipFill>
          <a:blip r:embed="rId8">
            <a:alphaModFix/>
          </a:blip>
          <a:stretch>
            <a:fillRect/>
          </a:stretch>
        </p:blipFill>
        <p:spPr>
          <a:xfrm>
            <a:off x="6946825" y="1332900"/>
            <a:ext cx="400200" cy="400179"/>
          </a:xfrm>
          <a:prstGeom prst="rect">
            <a:avLst/>
          </a:prstGeom>
          <a:noFill/>
          <a:ln>
            <a:noFill/>
          </a:ln>
        </p:spPr>
      </p:pic>
      <p:cxnSp>
        <p:nvCxnSpPr>
          <p:cNvPr id="158" name="Google Shape;158;p25"/>
          <p:cNvCxnSpPr/>
          <p:nvPr/>
        </p:nvCxnSpPr>
        <p:spPr>
          <a:xfrm flipH="1">
            <a:off x="3226175" y="1263775"/>
            <a:ext cx="13500" cy="381060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25"/>
          <p:cNvCxnSpPr/>
          <p:nvPr/>
        </p:nvCxnSpPr>
        <p:spPr>
          <a:xfrm flipH="1">
            <a:off x="4886938" y="1332900"/>
            <a:ext cx="13500" cy="3810600"/>
          </a:xfrm>
          <a:prstGeom prst="straightConnector1">
            <a:avLst/>
          </a:prstGeom>
          <a:noFill/>
          <a:ln cap="flat" cmpd="sng" w="9525">
            <a:solidFill>
              <a:schemeClr val="dk2"/>
            </a:solidFill>
            <a:prstDash val="solid"/>
            <a:round/>
            <a:headEnd len="med" w="med" type="none"/>
            <a:tailEnd len="med" w="med" type="none"/>
          </a:ln>
        </p:spPr>
      </p:cxnSp>
      <p:pic>
        <p:nvPicPr>
          <p:cNvPr id="160" name="Google Shape;160;p25"/>
          <p:cNvPicPr preferRelativeResize="0"/>
          <p:nvPr/>
        </p:nvPicPr>
        <p:blipFill>
          <a:blip r:embed="rId3">
            <a:alphaModFix/>
          </a:blip>
          <a:stretch>
            <a:fillRect/>
          </a:stretch>
        </p:blipFill>
        <p:spPr>
          <a:xfrm>
            <a:off x="106450" y="3174925"/>
            <a:ext cx="525575" cy="484450"/>
          </a:xfrm>
          <a:prstGeom prst="rect">
            <a:avLst/>
          </a:prstGeom>
          <a:noFill/>
          <a:ln>
            <a:noFill/>
          </a:ln>
        </p:spPr>
      </p:pic>
      <p:pic>
        <p:nvPicPr>
          <p:cNvPr id="161" name="Google Shape;161;p25"/>
          <p:cNvPicPr preferRelativeResize="0"/>
          <p:nvPr/>
        </p:nvPicPr>
        <p:blipFill>
          <a:blip r:embed="rId3">
            <a:alphaModFix/>
          </a:blip>
          <a:stretch>
            <a:fillRect/>
          </a:stretch>
        </p:blipFill>
        <p:spPr>
          <a:xfrm>
            <a:off x="576325" y="2524100"/>
            <a:ext cx="525575" cy="484462"/>
          </a:xfrm>
          <a:prstGeom prst="rect">
            <a:avLst/>
          </a:prstGeom>
          <a:noFill/>
          <a:ln>
            <a:noFill/>
          </a:ln>
        </p:spPr>
      </p:pic>
      <p:cxnSp>
        <p:nvCxnSpPr>
          <p:cNvPr id="162" name="Google Shape;162;p25"/>
          <p:cNvCxnSpPr/>
          <p:nvPr/>
        </p:nvCxnSpPr>
        <p:spPr>
          <a:xfrm flipH="1">
            <a:off x="7734313" y="1263775"/>
            <a:ext cx="13500" cy="3810600"/>
          </a:xfrm>
          <a:prstGeom prst="straightConnector1">
            <a:avLst/>
          </a:prstGeom>
          <a:noFill/>
          <a:ln cap="flat" cmpd="sng" w="9525">
            <a:solidFill>
              <a:schemeClr val="dk2"/>
            </a:solidFill>
            <a:prstDash val="solid"/>
            <a:round/>
            <a:headEnd len="med" w="med" type="none"/>
            <a:tailEnd len="med" w="med" type="none"/>
          </a:ln>
        </p:spPr>
      </p:cxnSp>
      <p:pic>
        <p:nvPicPr>
          <p:cNvPr id="163" name="Google Shape;163;p25"/>
          <p:cNvPicPr preferRelativeResize="0"/>
          <p:nvPr/>
        </p:nvPicPr>
        <p:blipFill>
          <a:blip r:embed="rId9">
            <a:alphaModFix/>
          </a:blip>
          <a:stretch>
            <a:fillRect/>
          </a:stretch>
        </p:blipFill>
        <p:spPr>
          <a:xfrm>
            <a:off x="8003775" y="2639012"/>
            <a:ext cx="1087150" cy="951225"/>
          </a:xfrm>
          <a:prstGeom prst="rect">
            <a:avLst/>
          </a:prstGeom>
          <a:noFill/>
          <a:ln>
            <a:noFill/>
          </a:ln>
        </p:spPr>
      </p:pic>
      <p:pic>
        <p:nvPicPr>
          <p:cNvPr id="164" name="Google Shape;164;p25"/>
          <p:cNvPicPr preferRelativeResize="0"/>
          <p:nvPr/>
        </p:nvPicPr>
        <p:blipFill>
          <a:blip r:embed="rId10">
            <a:alphaModFix/>
          </a:blip>
          <a:stretch>
            <a:fillRect/>
          </a:stretch>
        </p:blipFill>
        <p:spPr>
          <a:xfrm>
            <a:off x="4917454" y="1259367"/>
            <a:ext cx="751799" cy="601319"/>
          </a:xfrm>
          <a:prstGeom prst="rect">
            <a:avLst/>
          </a:prstGeom>
          <a:noFill/>
          <a:ln>
            <a:noFill/>
          </a:ln>
        </p:spPr>
      </p:pic>
      <p:sp>
        <p:nvSpPr>
          <p:cNvPr id="165" name="Google Shape;165;p25"/>
          <p:cNvSpPr txBox="1"/>
          <p:nvPr/>
        </p:nvSpPr>
        <p:spPr>
          <a:xfrm>
            <a:off x="4923965" y="3211675"/>
            <a:ext cx="751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Roboto"/>
                <a:ea typeface="Roboto"/>
                <a:cs typeface="Roboto"/>
                <a:sym typeface="Roboto"/>
              </a:rPr>
              <a:t>Aws IoT Core</a:t>
            </a:r>
            <a:endParaRPr sz="900">
              <a:latin typeface="Roboto"/>
              <a:ea typeface="Roboto"/>
              <a:cs typeface="Roboto"/>
              <a:sym typeface="Roboto"/>
            </a:endParaRPr>
          </a:p>
        </p:txBody>
      </p:sp>
      <p:sp>
        <p:nvSpPr>
          <p:cNvPr id="166" name="Google Shape;166;p25"/>
          <p:cNvSpPr txBox="1"/>
          <p:nvPr/>
        </p:nvSpPr>
        <p:spPr>
          <a:xfrm>
            <a:off x="6705325" y="1692725"/>
            <a:ext cx="95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900">
                <a:latin typeface="Roboto"/>
                <a:ea typeface="Roboto"/>
                <a:cs typeface="Roboto"/>
                <a:sym typeface="Roboto"/>
              </a:rPr>
              <a:t>AWS Amplify</a:t>
            </a:r>
            <a:endParaRPr sz="900">
              <a:latin typeface="Roboto"/>
              <a:ea typeface="Roboto"/>
              <a:cs typeface="Roboto"/>
              <a:sym typeface="Roboto"/>
            </a:endParaRPr>
          </a:p>
        </p:txBody>
      </p:sp>
      <p:sp>
        <p:nvSpPr>
          <p:cNvPr id="167" name="Google Shape;167;p25"/>
          <p:cNvSpPr txBox="1"/>
          <p:nvPr/>
        </p:nvSpPr>
        <p:spPr>
          <a:xfrm>
            <a:off x="6697363" y="3061950"/>
            <a:ext cx="102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Roboto"/>
                <a:ea typeface="Roboto"/>
                <a:cs typeface="Roboto"/>
                <a:sym typeface="Roboto"/>
              </a:rPr>
              <a:t>Amazon API Gateway</a:t>
            </a:r>
            <a:endParaRPr sz="900">
              <a:latin typeface="Roboto"/>
              <a:ea typeface="Roboto"/>
              <a:cs typeface="Roboto"/>
              <a:sym typeface="Roboto"/>
            </a:endParaRPr>
          </a:p>
        </p:txBody>
      </p:sp>
      <p:sp>
        <p:nvSpPr>
          <p:cNvPr id="168" name="Google Shape;168;p25"/>
          <p:cNvSpPr txBox="1"/>
          <p:nvPr/>
        </p:nvSpPr>
        <p:spPr>
          <a:xfrm>
            <a:off x="5437538" y="3970575"/>
            <a:ext cx="140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Roboto"/>
                <a:ea typeface="Roboto"/>
                <a:cs typeface="Roboto"/>
                <a:sym typeface="Roboto"/>
              </a:rPr>
              <a:t>Amazon DynamoDB</a:t>
            </a:r>
            <a:endParaRPr sz="900">
              <a:latin typeface="Roboto"/>
              <a:ea typeface="Roboto"/>
              <a:cs typeface="Roboto"/>
              <a:sym typeface="Roboto"/>
            </a:endParaRPr>
          </a:p>
        </p:txBody>
      </p:sp>
      <p:sp>
        <p:nvSpPr>
          <p:cNvPr id="169" name="Google Shape;169;p25"/>
          <p:cNvSpPr txBox="1"/>
          <p:nvPr/>
        </p:nvSpPr>
        <p:spPr>
          <a:xfrm>
            <a:off x="5626375" y="2356063"/>
            <a:ext cx="1022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Roboto"/>
                <a:ea typeface="Roboto"/>
                <a:cs typeface="Roboto"/>
                <a:sym typeface="Roboto"/>
              </a:rPr>
              <a:t>AWS Lambda</a:t>
            </a:r>
            <a:endParaRPr sz="900">
              <a:latin typeface="Roboto"/>
              <a:ea typeface="Roboto"/>
              <a:cs typeface="Roboto"/>
              <a:sym typeface="Roboto"/>
            </a:endParaRPr>
          </a:p>
        </p:txBody>
      </p:sp>
      <p:cxnSp>
        <p:nvCxnSpPr>
          <p:cNvPr id="170" name="Google Shape;170;p25"/>
          <p:cNvCxnSpPr>
            <a:stCxn id="152" idx="3"/>
            <a:endCxn id="153" idx="1"/>
          </p:cNvCxnSpPr>
          <p:nvPr/>
        </p:nvCxnSpPr>
        <p:spPr>
          <a:xfrm>
            <a:off x="5499974" y="3114624"/>
            <a:ext cx="437400" cy="655800"/>
          </a:xfrm>
          <a:prstGeom prst="curvedConnector3">
            <a:avLst>
              <a:gd fmla="val 50013" name="adj1"/>
            </a:avLst>
          </a:prstGeom>
          <a:noFill/>
          <a:ln cap="flat" cmpd="sng" w="9525">
            <a:solidFill>
              <a:schemeClr val="dk2"/>
            </a:solidFill>
            <a:prstDash val="solid"/>
            <a:round/>
            <a:headEnd len="med" w="med" type="none"/>
            <a:tailEnd len="med" w="med" type="none"/>
          </a:ln>
        </p:spPr>
      </p:cxnSp>
      <p:sp>
        <p:nvSpPr>
          <p:cNvPr id="171" name="Google Shape;171;p25"/>
          <p:cNvSpPr txBox="1"/>
          <p:nvPr/>
        </p:nvSpPr>
        <p:spPr>
          <a:xfrm>
            <a:off x="7575225" y="3790747"/>
            <a:ext cx="1087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Roboto"/>
                <a:ea typeface="Roboto"/>
                <a:cs typeface="Roboto"/>
                <a:sym typeface="Roboto"/>
              </a:rPr>
              <a:t>Dynamic API calls over HTTPS</a:t>
            </a:r>
            <a:endParaRPr sz="900">
              <a:latin typeface="Roboto"/>
              <a:ea typeface="Roboto"/>
              <a:cs typeface="Roboto"/>
              <a:sym typeface="Roboto"/>
            </a:endParaRPr>
          </a:p>
        </p:txBody>
      </p:sp>
      <p:sp>
        <p:nvSpPr>
          <p:cNvPr id="172" name="Google Shape;172;p25"/>
          <p:cNvSpPr txBox="1"/>
          <p:nvPr/>
        </p:nvSpPr>
        <p:spPr>
          <a:xfrm rot="2980712">
            <a:off x="7682315" y="1889823"/>
            <a:ext cx="1292585" cy="46187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900">
                <a:latin typeface="Roboto"/>
                <a:ea typeface="Roboto"/>
                <a:cs typeface="Roboto"/>
                <a:sym typeface="Roboto"/>
              </a:rPr>
              <a:t>HTML, CSS, JavaScript, etc.</a:t>
            </a:r>
            <a:endParaRPr sz="900">
              <a:latin typeface="Roboto"/>
              <a:ea typeface="Roboto"/>
              <a:cs typeface="Roboto"/>
              <a:sym typeface="Roboto"/>
            </a:endParaRPr>
          </a:p>
        </p:txBody>
      </p:sp>
      <p:cxnSp>
        <p:nvCxnSpPr>
          <p:cNvPr id="173" name="Google Shape;173;p25"/>
          <p:cNvCxnSpPr>
            <a:stCxn id="153" idx="0"/>
            <a:endCxn id="154" idx="1"/>
          </p:cNvCxnSpPr>
          <p:nvPr/>
        </p:nvCxnSpPr>
        <p:spPr>
          <a:xfrm flipH="1" rot="5400000">
            <a:off x="5350087" y="2782875"/>
            <a:ext cx="1374900" cy="200100"/>
          </a:xfrm>
          <a:prstGeom prst="curvedConnector4">
            <a:avLst>
              <a:gd fmla="val 42721" name="adj1"/>
              <a:gd fmla="val 219009" name="adj2"/>
            </a:avLst>
          </a:prstGeom>
          <a:noFill/>
          <a:ln cap="flat" cmpd="sng" w="9525">
            <a:solidFill>
              <a:schemeClr val="dk2"/>
            </a:solidFill>
            <a:prstDash val="solid"/>
            <a:round/>
            <a:headEnd len="med" w="med" type="none"/>
            <a:tailEnd len="med" w="med" type="none"/>
          </a:ln>
        </p:spPr>
      </p:cxnSp>
      <p:cxnSp>
        <p:nvCxnSpPr>
          <p:cNvPr id="174" name="Google Shape;174;p25"/>
          <p:cNvCxnSpPr>
            <a:stCxn id="154" idx="3"/>
            <a:endCxn id="156" idx="1"/>
          </p:cNvCxnSpPr>
          <p:nvPr/>
        </p:nvCxnSpPr>
        <p:spPr>
          <a:xfrm>
            <a:off x="6337675" y="2195525"/>
            <a:ext cx="670800" cy="774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75" name="Google Shape;175;p25"/>
          <p:cNvCxnSpPr>
            <a:stCxn id="157" idx="3"/>
          </p:cNvCxnSpPr>
          <p:nvPr/>
        </p:nvCxnSpPr>
        <p:spPr>
          <a:xfrm>
            <a:off x="7347025" y="1532990"/>
            <a:ext cx="1324200" cy="1187100"/>
          </a:xfrm>
          <a:prstGeom prst="curvedConnector3">
            <a:avLst>
              <a:gd fmla="val 57295" name="adj1"/>
            </a:avLst>
          </a:prstGeom>
          <a:noFill/>
          <a:ln cap="flat" cmpd="sng" w="9525">
            <a:solidFill>
              <a:schemeClr val="dk2"/>
            </a:solidFill>
            <a:prstDash val="solid"/>
            <a:round/>
            <a:headEnd len="med" w="med" type="none"/>
            <a:tailEnd len="med" w="med" type="none"/>
          </a:ln>
        </p:spPr>
      </p:cxnSp>
      <p:cxnSp>
        <p:nvCxnSpPr>
          <p:cNvPr id="176" name="Google Shape;176;p25"/>
          <p:cNvCxnSpPr>
            <a:stCxn id="163" idx="2"/>
          </p:cNvCxnSpPr>
          <p:nvPr/>
        </p:nvCxnSpPr>
        <p:spPr>
          <a:xfrm flipH="1" rot="5400000">
            <a:off x="7655750" y="2698637"/>
            <a:ext cx="587400" cy="1195800"/>
          </a:xfrm>
          <a:prstGeom prst="curvedConnector4">
            <a:avLst>
              <a:gd fmla="val -40539" name="adj1"/>
              <a:gd fmla="val 72729" name="adj2"/>
            </a:avLst>
          </a:prstGeom>
          <a:noFill/>
          <a:ln cap="flat" cmpd="sng" w="9525">
            <a:solidFill>
              <a:schemeClr val="dk2"/>
            </a:solidFill>
            <a:prstDash val="solid"/>
            <a:round/>
            <a:headEnd len="med" w="med" type="none"/>
            <a:tailEnd len="med" w="med" type="none"/>
          </a:ln>
        </p:spPr>
      </p:cxnSp>
      <p:sp>
        <p:nvSpPr>
          <p:cNvPr id="177" name="Google Shape;177;p25"/>
          <p:cNvSpPr txBox="1"/>
          <p:nvPr/>
        </p:nvSpPr>
        <p:spPr>
          <a:xfrm>
            <a:off x="134650" y="1359925"/>
            <a:ext cx="6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8" name="Google Shape;178;p25"/>
          <p:cNvSpPr txBox="1"/>
          <p:nvPr/>
        </p:nvSpPr>
        <p:spPr>
          <a:xfrm>
            <a:off x="1858125" y="1359925"/>
            <a:ext cx="8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79" name="Google Shape;179;p25"/>
          <p:cNvPicPr preferRelativeResize="0"/>
          <p:nvPr/>
        </p:nvPicPr>
        <p:blipFill>
          <a:blip r:embed="rId11">
            <a:alphaModFix/>
          </a:blip>
          <a:stretch>
            <a:fillRect/>
          </a:stretch>
        </p:blipFill>
        <p:spPr>
          <a:xfrm>
            <a:off x="1824650" y="2574775"/>
            <a:ext cx="1188598" cy="1188598"/>
          </a:xfrm>
          <a:prstGeom prst="rect">
            <a:avLst/>
          </a:prstGeom>
          <a:noFill/>
          <a:ln>
            <a:noFill/>
          </a:ln>
        </p:spPr>
      </p:pic>
      <p:pic>
        <p:nvPicPr>
          <p:cNvPr id="180" name="Google Shape;180;p25"/>
          <p:cNvPicPr preferRelativeResize="0"/>
          <p:nvPr/>
        </p:nvPicPr>
        <p:blipFill>
          <a:blip r:embed="rId12">
            <a:alphaModFix/>
          </a:blip>
          <a:stretch>
            <a:fillRect/>
          </a:stretch>
        </p:blipFill>
        <p:spPr>
          <a:xfrm>
            <a:off x="11" y="4659049"/>
            <a:ext cx="1498691" cy="484450"/>
          </a:xfrm>
          <a:prstGeom prst="rect">
            <a:avLst/>
          </a:prstGeom>
          <a:noFill/>
          <a:ln>
            <a:noFill/>
          </a:ln>
        </p:spPr>
      </p:pic>
      <p:pic>
        <p:nvPicPr>
          <p:cNvPr id="181" name="Google Shape;181;p25"/>
          <p:cNvPicPr preferRelativeResize="0"/>
          <p:nvPr/>
        </p:nvPicPr>
        <p:blipFill>
          <a:blip r:embed="rId13">
            <a:alphaModFix/>
          </a:blip>
          <a:stretch>
            <a:fillRect/>
          </a:stretch>
        </p:blipFill>
        <p:spPr>
          <a:xfrm>
            <a:off x="-34625" y="1332899"/>
            <a:ext cx="1087149" cy="488484"/>
          </a:xfrm>
          <a:prstGeom prst="rect">
            <a:avLst/>
          </a:prstGeom>
          <a:noFill/>
          <a:ln>
            <a:noFill/>
          </a:ln>
        </p:spPr>
      </p:pic>
      <p:pic>
        <p:nvPicPr>
          <p:cNvPr id="182" name="Google Shape;182;p25"/>
          <p:cNvPicPr preferRelativeResize="0"/>
          <p:nvPr/>
        </p:nvPicPr>
        <p:blipFill>
          <a:blip r:embed="rId14">
            <a:alphaModFix/>
          </a:blip>
          <a:stretch>
            <a:fillRect/>
          </a:stretch>
        </p:blipFill>
        <p:spPr>
          <a:xfrm>
            <a:off x="3335623" y="2806412"/>
            <a:ext cx="670803" cy="170847"/>
          </a:xfrm>
          <a:prstGeom prst="rect">
            <a:avLst/>
          </a:prstGeom>
          <a:noFill/>
          <a:ln>
            <a:noFill/>
          </a:ln>
        </p:spPr>
      </p:pic>
      <p:pic>
        <p:nvPicPr>
          <p:cNvPr id="183" name="Google Shape;183;p25"/>
          <p:cNvPicPr preferRelativeResize="0"/>
          <p:nvPr/>
        </p:nvPicPr>
        <p:blipFill>
          <a:blip r:embed="rId15">
            <a:alphaModFix/>
          </a:blip>
          <a:stretch>
            <a:fillRect/>
          </a:stretch>
        </p:blipFill>
        <p:spPr>
          <a:xfrm>
            <a:off x="3760367" y="1362104"/>
            <a:ext cx="751800" cy="751800"/>
          </a:xfrm>
          <a:prstGeom prst="rect">
            <a:avLst/>
          </a:prstGeom>
          <a:noFill/>
          <a:ln>
            <a:noFill/>
          </a:ln>
        </p:spPr>
      </p:pic>
      <p:pic>
        <p:nvPicPr>
          <p:cNvPr id="184" name="Google Shape;184;p25"/>
          <p:cNvPicPr preferRelativeResize="0"/>
          <p:nvPr/>
        </p:nvPicPr>
        <p:blipFill>
          <a:blip r:embed="rId12">
            <a:alphaModFix/>
          </a:blip>
          <a:stretch>
            <a:fillRect/>
          </a:stretch>
        </p:blipFill>
        <p:spPr>
          <a:xfrm>
            <a:off x="1229081" y="2770327"/>
            <a:ext cx="751800" cy="243017"/>
          </a:xfrm>
          <a:prstGeom prst="rect">
            <a:avLst/>
          </a:prstGeom>
          <a:noFill/>
          <a:ln>
            <a:noFill/>
          </a:ln>
        </p:spPr>
      </p:pic>
      <p:sp>
        <p:nvSpPr>
          <p:cNvPr id="185" name="Google Shape;185;p25"/>
          <p:cNvSpPr txBox="1"/>
          <p:nvPr/>
        </p:nvSpPr>
        <p:spPr>
          <a:xfrm>
            <a:off x="3703538" y="2199638"/>
            <a:ext cx="95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latin typeface="Roboto"/>
                <a:ea typeface="Roboto"/>
                <a:cs typeface="Roboto"/>
                <a:sym typeface="Roboto"/>
              </a:rPr>
              <a:t>TTN Client</a:t>
            </a:r>
            <a:endParaRPr sz="1200">
              <a:latin typeface="Roboto"/>
              <a:ea typeface="Roboto"/>
              <a:cs typeface="Roboto"/>
              <a:sym typeface="Roboto"/>
            </a:endParaRPr>
          </a:p>
        </p:txBody>
      </p:sp>
      <p:sp>
        <p:nvSpPr>
          <p:cNvPr id="186" name="Google Shape;186;p25"/>
          <p:cNvSpPr/>
          <p:nvPr/>
        </p:nvSpPr>
        <p:spPr>
          <a:xfrm rot="-5400000">
            <a:off x="3803213" y="2698975"/>
            <a:ext cx="617700" cy="134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25"/>
          <p:cNvPicPr preferRelativeResize="0"/>
          <p:nvPr/>
        </p:nvPicPr>
        <p:blipFill>
          <a:blip r:embed="rId14">
            <a:alphaModFix/>
          </a:blip>
          <a:stretch>
            <a:fillRect/>
          </a:stretch>
        </p:blipFill>
        <p:spPr>
          <a:xfrm>
            <a:off x="4217698" y="2806412"/>
            <a:ext cx="670803" cy="1708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TTN AND AWS</a:t>
            </a:r>
            <a:endParaRPr/>
          </a:p>
        </p:txBody>
      </p:sp>
      <p:pic>
        <p:nvPicPr>
          <p:cNvPr id="193" name="Google Shape;193;p26"/>
          <p:cNvPicPr preferRelativeResize="0"/>
          <p:nvPr/>
        </p:nvPicPr>
        <p:blipFill>
          <a:blip r:embed="rId3">
            <a:alphaModFix/>
          </a:blip>
          <a:stretch>
            <a:fillRect/>
          </a:stretch>
        </p:blipFill>
        <p:spPr>
          <a:xfrm>
            <a:off x="1052263" y="1359425"/>
            <a:ext cx="7039468" cy="371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OVERVIEW (REAL WORLD)</a:t>
            </a:r>
            <a:endParaRPr/>
          </a:p>
        </p:txBody>
      </p:sp>
      <p:pic>
        <p:nvPicPr>
          <p:cNvPr id="199" name="Google Shape;199;p27"/>
          <p:cNvPicPr preferRelativeResize="0"/>
          <p:nvPr/>
        </p:nvPicPr>
        <p:blipFill>
          <a:blip r:embed="rId3">
            <a:alphaModFix/>
          </a:blip>
          <a:stretch>
            <a:fillRect/>
          </a:stretch>
        </p:blipFill>
        <p:spPr>
          <a:xfrm>
            <a:off x="910083" y="3174950"/>
            <a:ext cx="525567" cy="484450"/>
          </a:xfrm>
          <a:prstGeom prst="rect">
            <a:avLst/>
          </a:prstGeom>
          <a:noFill/>
          <a:ln>
            <a:noFill/>
          </a:ln>
        </p:spPr>
      </p:pic>
      <p:pic>
        <p:nvPicPr>
          <p:cNvPr id="200" name="Google Shape;200;p27"/>
          <p:cNvPicPr preferRelativeResize="0"/>
          <p:nvPr/>
        </p:nvPicPr>
        <p:blipFill>
          <a:blip r:embed="rId4">
            <a:alphaModFix/>
          </a:blip>
          <a:stretch>
            <a:fillRect/>
          </a:stretch>
        </p:blipFill>
        <p:spPr>
          <a:xfrm>
            <a:off x="1882100" y="2798800"/>
            <a:ext cx="751825" cy="740550"/>
          </a:xfrm>
          <a:prstGeom prst="rect">
            <a:avLst/>
          </a:prstGeom>
          <a:noFill/>
          <a:ln>
            <a:noFill/>
          </a:ln>
        </p:spPr>
      </p:pic>
      <p:sp>
        <p:nvSpPr>
          <p:cNvPr id="201" name="Google Shape;201;p27"/>
          <p:cNvSpPr txBox="1"/>
          <p:nvPr/>
        </p:nvSpPr>
        <p:spPr>
          <a:xfrm>
            <a:off x="1466450" y="2780475"/>
            <a:ext cx="7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202" name="Google Shape;202;p27"/>
          <p:cNvSpPr/>
          <p:nvPr/>
        </p:nvSpPr>
        <p:spPr>
          <a:xfrm>
            <a:off x="1371622" y="3101725"/>
            <a:ext cx="525600" cy="134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4302370" y="3024400"/>
            <a:ext cx="484500" cy="134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7"/>
          <p:cNvPicPr preferRelativeResize="0"/>
          <p:nvPr/>
        </p:nvPicPr>
        <p:blipFill>
          <a:blip r:embed="rId5">
            <a:alphaModFix/>
          </a:blip>
          <a:stretch>
            <a:fillRect/>
          </a:stretch>
        </p:blipFill>
        <p:spPr>
          <a:xfrm>
            <a:off x="4802037" y="2891649"/>
            <a:ext cx="400200" cy="400200"/>
          </a:xfrm>
          <a:prstGeom prst="rect">
            <a:avLst/>
          </a:prstGeom>
          <a:noFill/>
          <a:ln>
            <a:noFill/>
          </a:ln>
        </p:spPr>
      </p:pic>
      <p:pic>
        <p:nvPicPr>
          <p:cNvPr id="205" name="Google Shape;205;p27"/>
          <p:cNvPicPr preferRelativeResize="0"/>
          <p:nvPr/>
        </p:nvPicPr>
        <p:blipFill rotWithShape="1">
          <a:blip r:embed="rId6">
            <a:alphaModFix/>
          </a:blip>
          <a:srcRect b="0" l="0" r="0" t="0"/>
          <a:stretch/>
        </p:blipFill>
        <p:spPr>
          <a:xfrm>
            <a:off x="5875837" y="3590775"/>
            <a:ext cx="400200" cy="400200"/>
          </a:xfrm>
          <a:prstGeom prst="rect">
            <a:avLst/>
          </a:prstGeom>
          <a:noFill/>
          <a:ln>
            <a:noFill/>
          </a:ln>
        </p:spPr>
      </p:pic>
      <p:pic>
        <p:nvPicPr>
          <p:cNvPr id="206" name="Google Shape;206;p27"/>
          <p:cNvPicPr preferRelativeResize="0"/>
          <p:nvPr/>
        </p:nvPicPr>
        <p:blipFill>
          <a:blip r:embed="rId7">
            <a:alphaModFix/>
          </a:blip>
          <a:stretch>
            <a:fillRect/>
          </a:stretch>
        </p:blipFill>
        <p:spPr>
          <a:xfrm>
            <a:off x="3130287" y="2470974"/>
            <a:ext cx="1287276" cy="1287296"/>
          </a:xfrm>
          <a:prstGeom prst="rect">
            <a:avLst/>
          </a:prstGeom>
          <a:noFill/>
          <a:ln>
            <a:noFill/>
          </a:ln>
        </p:spPr>
      </p:pic>
      <p:pic>
        <p:nvPicPr>
          <p:cNvPr id="207" name="Google Shape;207;p27"/>
          <p:cNvPicPr preferRelativeResize="0"/>
          <p:nvPr/>
        </p:nvPicPr>
        <p:blipFill>
          <a:blip r:embed="rId8">
            <a:alphaModFix/>
          </a:blip>
          <a:stretch>
            <a:fillRect/>
          </a:stretch>
        </p:blipFill>
        <p:spPr>
          <a:xfrm>
            <a:off x="5875825" y="2015825"/>
            <a:ext cx="400200" cy="400200"/>
          </a:xfrm>
          <a:prstGeom prst="rect">
            <a:avLst/>
          </a:prstGeom>
          <a:noFill/>
          <a:ln>
            <a:noFill/>
          </a:ln>
        </p:spPr>
      </p:pic>
      <p:cxnSp>
        <p:nvCxnSpPr>
          <p:cNvPr id="208" name="Google Shape;208;p27"/>
          <p:cNvCxnSpPr/>
          <p:nvPr/>
        </p:nvCxnSpPr>
        <p:spPr>
          <a:xfrm flipH="1">
            <a:off x="1598225" y="1332900"/>
            <a:ext cx="13500" cy="3810600"/>
          </a:xfrm>
          <a:prstGeom prst="straightConnector1">
            <a:avLst/>
          </a:prstGeom>
          <a:noFill/>
          <a:ln cap="flat" cmpd="sng" w="9525">
            <a:solidFill>
              <a:schemeClr val="dk2"/>
            </a:solidFill>
            <a:prstDash val="solid"/>
            <a:round/>
            <a:headEnd len="med" w="med" type="none"/>
            <a:tailEnd len="med" w="med" type="none"/>
          </a:ln>
        </p:spPr>
      </p:cxnSp>
      <p:pic>
        <p:nvPicPr>
          <p:cNvPr id="209" name="Google Shape;209;p27"/>
          <p:cNvPicPr preferRelativeResize="0"/>
          <p:nvPr/>
        </p:nvPicPr>
        <p:blipFill>
          <a:blip r:embed="rId9">
            <a:alphaModFix/>
          </a:blip>
          <a:stretch>
            <a:fillRect/>
          </a:stretch>
        </p:blipFill>
        <p:spPr>
          <a:xfrm>
            <a:off x="6946825" y="2790400"/>
            <a:ext cx="400200" cy="400200"/>
          </a:xfrm>
          <a:prstGeom prst="rect">
            <a:avLst/>
          </a:prstGeom>
          <a:noFill/>
          <a:ln>
            <a:noFill/>
          </a:ln>
        </p:spPr>
      </p:pic>
      <p:sp>
        <p:nvSpPr>
          <p:cNvPr id="210" name="Google Shape;210;p27"/>
          <p:cNvSpPr/>
          <p:nvPr/>
        </p:nvSpPr>
        <p:spPr>
          <a:xfrm>
            <a:off x="2733388" y="3047275"/>
            <a:ext cx="484500" cy="134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27"/>
          <p:cNvPicPr preferRelativeResize="0"/>
          <p:nvPr/>
        </p:nvPicPr>
        <p:blipFill>
          <a:blip r:embed="rId10">
            <a:alphaModFix/>
          </a:blip>
          <a:stretch>
            <a:fillRect/>
          </a:stretch>
        </p:blipFill>
        <p:spPr>
          <a:xfrm>
            <a:off x="6946825" y="1332900"/>
            <a:ext cx="400200" cy="400179"/>
          </a:xfrm>
          <a:prstGeom prst="rect">
            <a:avLst/>
          </a:prstGeom>
          <a:noFill/>
          <a:ln>
            <a:noFill/>
          </a:ln>
        </p:spPr>
      </p:pic>
      <p:sp>
        <p:nvSpPr>
          <p:cNvPr id="212" name="Google Shape;212;p27"/>
          <p:cNvSpPr txBox="1"/>
          <p:nvPr/>
        </p:nvSpPr>
        <p:spPr>
          <a:xfrm>
            <a:off x="3283063" y="2914525"/>
            <a:ext cx="102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INTERNET </a:t>
            </a:r>
            <a:endParaRPr>
              <a:latin typeface="Roboto"/>
              <a:ea typeface="Roboto"/>
              <a:cs typeface="Roboto"/>
              <a:sym typeface="Roboto"/>
            </a:endParaRPr>
          </a:p>
        </p:txBody>
      </p:sp>
      <p:cxnSp>
        <p:nvCxnSpPr>
          <p:cNvPr id="213" name="Google Shape;213;p27"/>
          <p:cNvCxnSpPr/>
          <p:nvPr/>
        </p:nvCxnSpPr>
        <p:spPr>
          <a:xfrm flipH="1">
            <a:off x="2971138" y="1332900"/>
            <a:ext cx="13500" cy="3810600"/>
          </a:xfrm>
          <a:prstGeom prst="straightConnector1">
            <a:avLst/>
          </a:prstGeom>
          <a:noFill/>
          <a:ln cap="flat" cmpd="sng" w="9525">
            <a:solidFill>
              <a:schemeClr val="dk2"/>
            </a:solidFill>
            <a:prstDash val="solid"/>
            <a:round/>
            <a:headEnd len="med" w="med" type="none"/>
            <a:tailEnd len="med" w="med" type="none"/>
          </a:ln>
        </p:spPr>
      </p:cxnSp>
      <p:cxnSp>
        <p:nvCxnSpPr>
          <p:cNvPr id="214" name="Google Shape;214;p27"/>
          <p:cNvCxnSpPr/>
          <p:nvPr/>
        </p:nvCxnSpPr>
        <p:spPr>
          <a:xfrm flipH="1">
            <a:off x="4563163" y="1332900"/>
            <a:ext cx="13500" cy="3810600"/>
          </a:xfrm>
          <a:prstGeom prst="straightConnector1">
            <a:avLst/>
          </a:prstGeom>
          <a:noFill/>
          <a:ln cap="flat" cmpd="sng" w="9525">
            <a:solidFill>
              <a:schemeClr val="dk2"/>
            </a:solidFill>
            <a:prstDash val="solid"/>
            <a:round/>
            <a:headEnd len="med" w="med" type="none"/>
            <a:tailEnd len="med" w="med" type="none"/>
          </a:ln>
        </p:spPr>
      </p:cxnSp>
      <p:pic>
        <p:nvPicPr>
          <p:cNvPr id="215" name="Google Shape;215;p27"/>
          <p:cNvPicPr preferRelativeResize="0"/>
          <p:nvPr/>
        </p:nvPicPr>
        <p:blipFill>
          <a:blip r:embed="rId3">
            <a:alphaModFix/>
          </a:blip>
          <a:stretch>
            <a:fillRect/>
          </a:stretch>
        </p:blipFill>
        <p:spPr>
          <a:xfrm>
            <a:off x="106450" y="3174925"/>
            <a:ext cx="525575" cy="484450"/>
          </a:xfrm>
          <a:prstGeom prst="rect">
            <a:avLst/>
          </a:prstGeom>
          <a:noFill/>
          <a:ln>
            <a:noFill/>
          </a:ln>
        </p:spPr>
      </p:pic>
      <p:pic>
        <p:nvPicPr>
          <p:cNvPr id="216" name="Google Shape;216;p27"/>
          <p:cNvPicPr preferRelativeResize="0"/>
          <p:nvPr/>
        </p:nvPicPr>
        <p:blipFill>
          <a:blip r:embed="rId3">
            <a:alphaModFix/>
          </a:blip>
          <a:stretch>
            <a:fillRect/>
          </a:stretch>
        </p:blipFill>
        <p:spPr>
          <a:xfrm>
            <a:off x="576325" y="2524100"/>
            <a:ext cx="525575" cy="484462"/>
          </a:xfrm>
          <a:prstGeom prst="rect">
            <a:avLst/>
          </a:prstGeom>
          <a:noFill/>
          <a:ln>
            <a:noFill/>
          </a:ln>
        </p:spPr>
      </p:pic>
      <p:pic>
        <p:nvPicPr>
          <p:cNvPr id="217" name="Google Shape;217;p27"/>
          <p:cNvPicPr preferRelativeResize="0"/>
          <p:nvPr/>
        </p:nvPicPr>
        <p:blipFill>
          <a:blip r:embed="rId11">
            <a:alphaModFix/>
          </a:blip>
          <a:stretch>
            <a:fillRect/>
          </a:stretch>
        </p:blipFill>
        <p:spPr>
          <a:xfrm>
            <a:off x="1340500" y="2913225"/>
            <a:ext cx="528947" cy="134700"/>
          </a:xfrm>
          <a:prstGeom prst="rect">
            <a:avLst/>
          </a:prstGeom>
          <a:noFill/>
          <a:ln>
            <a:noFill/>
          </a:ln>
        </p:spPr>
      </p:pic>
      <p:cxnSp>
        <p:nvCxnSpPr>
          <p:cNvPr id="218" name="Google Shape;218;p27"/>
          <p:cNvCxnSpPr/>
          <p:nvPr/>
        </p:nvCxnSpPr>
        <p:spPr>
          <a:xfrm flipH="1">
            <a:off x="7734313" y="1263775"/>
            <a:ext cx="13500" cy="3810600"/>
          </a:xfrm>
          <a:prstGeom prst="straightConnector1">
            <a:avLst/>
          </a:prstGeom>
          <a:noFill/>
          <a:ln cap="flat" cmpd="sng" w="9525">
            <a:solidFill>
              <a:schemeClr val="dk2"/>
            </a:solidFill>
            <a:prstDash val="solid"/>
            <a:round/>
            <a:headEnd len="med" w="med" type="none"/>
            <a:tailEnd len="med" w="med" type="none"/>
          </a:ln>
        </p:spPr>
      </p:cxnSp>
      <p:pic>
        <p:nvPicPr>
          <p:cNvPr id="219" name="Google Shape;219;p27"/>
          <p:cNvPicPr preferRelativeResize="0"/>
          <p:nvPr/>
        </p:nvPicPr>
        <p:blipFill>
          <a:blip r:embed="rId12">
            <a:alphaModFix/>
          </a:blip>
          <a:stretch>
            <a:fillRect/>
          </a:stretch>
        </p:blipFill>
        <p:spPr>
          <a:xfrm>
            <a:off x="8003775" y="2639012"/>
            <a:ext cx="1087150" cy="951225"/>
          </a:xfrm>
          <a:prstGeom prst="rect">
            <a:avLst/>
          </a:prstGeom>
          <a:noFill/>
          <a:ln>
            <a:noFill/>
          </a:ln>
        </p:spPr>
      </p:pic>
      <p:pic>
        <p:nvPicPr>
          <p:cNvPr id="220" name="Google Shape;220;p27"/>
          <p:cNvPicPr preferRelativeResize="0"/>
          <p:nvPr/>
        </p:nvPicPr>
        <p:blipFill>
          <a:blip r:embed="rId13">
            <a:alphaModFix/>
          </a:blip>
          <a:stretch>
            <a:fillRect/>
          </a:stretch>
        </p:blipFill>
        <p:spPr>
          <a:xfrm>
            <a:off x="4576679" y="1332892"/>
            <a:ext cx="751799" cy="601319"/>
          </a:xfrm>
          <a:prstGeom prst="rect">
            <a:avLst/>
          </a:prstGeom>
          <a:noFill/>
          <a:ln>
            <a:noFill/>
          </a:ln>
        </p:spPr>
      </p:pic>
      <p:sp>
        <p:nvSpPr>
          <p:cNvPr id="221" name="Google Shape;221;p27"/>
          <p:cNvSpPr txBox="1"/>
          <p:nvPr/>
        </p:nvSpPr>
        <p:spPr>
          <a:xfrm>
            <a:off x="4640965" y="3186325"/>
            <a:ext cx="751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Roboto"/>
                <a:ea typeface="Roboto"/>
                <a:cs typeface="Roboto"/>
                <a:sym typeface="Roboto"/>
              </a:rPr>
              <a:t>Aws IoT Core</a:t>
            </a:r>
            <a:endParaRPr sz="900">
              <a:latin typeface="Roboto"/>
              <a:ea typeface="Roboto"/>
              <a:cs typeface="Roboto"/>
              <a:sym typeface="Roboto"/>
            </a:endParaRPr>
          </a:p>
        </p:txBody>
      </p:sp>
      <p:sp>
        <p:nvSpPr>
          <p:cNvPr id="222" name="Google Shape;222;p27"/>
          <p:cNvSpPr txBox="1"/>
          <p:nvPr/>
        </p:nvSpPr>
        <p:spPr>
          <a:xfrm>
            <a:off x="6705325" y="1692725"/>
            <a:ext cx="95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900">
                <a:latin typeface="Roboto"/>
                <a:ea typeface="Roboto"/>
                <a:cs typeface="Roboto"/>
                <a:sym typeface="Roboto"/>
              </a:rPr>
              <a:t>AWS Amplify</a:t>
            </a:r>
            <a:endParaRPr sz="900">
              <a:latin typeface="Roboto"/>
              <a:ea typeface="Roboto"/>
              <a:cs typeface="Roboto"/>
              <a:sym typeface="Roboto"/>
            </a:endParaRPr>
          </a:p>
        </p:txBody>
      </p:sp>
      <p:sp>
        <p:nvSpPr>
          <p:cNvPr id="223" name="Google Shape;223;p27"/>
          <p:cNvSpPr txBox="1"/>
          <p:nvPr/>
        </p:nvSpPr>
        <p:spPr>
          <a:xfrm>
            <a:off x="6635713" y="3082350"/>
            <a:ext cx="102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Roboto"/>
                <a:ea typeface="Roboto"/>
                <a:cs typeface="Roboto"/>
                <a:sym typeface="Roboto"/>
              </a:rPr>
              <a:t>Amazon API Gateway</a:t>
            </a:r>
            <a:endParaRPr sz="900">
              <a:latin typeface="Roboto"/>
              <a:ea typeface="Roboto"/>
              <a:cs typeface="Roboto"/>
              <a:sym typeface="Roboto"/>
            </a:endParaRPr>
          </a:p>
        </p:txBody>
      </p:sp>
      <p:sp>
        <p:nvSpPr>
          <p:cNvPr id="224" name="Google Shape;224;p27"/>
          <p:cNvSpPr txBox="1"/>
          <p:nvPr/>
        </p:nvSpPr>
        <p:spPr>
          <a:xfrm>
            <a:off x="5375888" y="3990975"/>
            <a:ext cx="140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Roboto"/>
                <a:ea typeface="Roboto"/>
                <a:cs typeface="Roboto"/>
                <a:sym typeface="Roboto"/>
              </a:rPr>
              <a:t>Amazon DynamoDB</a:t>
            </a:r>
            <a:endParaRPr sz="900">
              <a:latin typeface="Roboto"/>
              <a:ea typeface="Roboto"/>
              <a:cs typeface="Roboto"/>
              <a:sym typeface="Roboto"/>
            </a:endParaRPr>
          </a:p>
        </p:txBody>
      </p:sp>
      <p:sp>
        <p:nvSpPr>
          <p:cNvPr id="225" name="Google Shape;225;p27"/>
          <p:cNvSpPr txBox="1"/>
          <p:nvPr/>
        </p:nvSpPr>
        <p:spPr>
          <a:xfrm>
            <a:off x="5564725" y="2376463"/>
            <a:ext cx="1022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Roboto"/>
                <a:ea typeface="Roboto"/>
                <a:cs typeface="Roboto"/>
                <a:sym typeface="Roboto"/>
              </a:rPr>
              <a:t>AWS Lambda</a:t>
            </a:r>
            <a:endParaRPr sz="900">
              <a:latin typeface="Roboto"/>
              <a:ea typeface="Roboto"/>
              <a:cs typeface="Roboto"/>
              <a:sym typeface="Roboto"/>
            </a:endParaRPr>
          </a:p>
        </p:txBody>
      </p:sp>
      <p:cxnSp>
        <p:nvCxnSpPr>
          <p:cNvPr id="226" name="Google Shape;226;p27"/>
          <p:cNvCxnSpPr>
            <a:stCxn id="204" idx="3"/>
            <a:endCxn id="205" idx="1"/>
          </p:cNvCxnSpPr>
          <p:nvPr/>
        </p:nvCxnSpPr>
        <p:spPr>
          <a:xfrm>
            <a:off x="5202237" y="3091749"/>
            <a:ext cx="673500" cy="699000"/>
          </a:xfrm>
          <a:prstGeom prst="curvedConnector3">
            <a:avLst>
              <a:gd fmla="val 50007" name="adj1"/>
            </a:avLst>
          </a:prstGeom>
          <a:noFill/>
          <a:ln cap="flat" cmpd="sng" w="9525">
            <a:solidFill>
              <a:schemeClr val="dk2"/>
            </a:solidFill>
            <a:prstDash val="solid"/>
            <a:round/>
            <a:headEnd len="med" w="med" type="none"/>
            <a:tailEnd len="med" w="med" type="none"/>
          </a:ln>
        </p:spPr>
      </p:cxnSp>
      <p:sp>
        <p:nvSpPr>
          <p:cNvPr id="227" name="Google Shape;227;p27"/>
          <p:cNvSpPr txBox="1"/>
          <p:nvPr/>
        </p:nvSpPr>
        <p:spPr>
          <a:xfrm>
            <a:off x="7575225" y="3790747"/>
            <a:ext cx="1087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latin typeface="Roboto"/>
                <a:ea typeface="Roboto"/>
                <a:cs typeface="Roboto"/>
                <a:sym typeface="Roboto"/>
              </a:rPr>
              <a:t>Dynamic API calls over HTTPS</a:t>
            </a:r>
            <a:endParaRPr sz="900">
              <a:latin typeface="Roboto"/>
              <a:ea typeface="Roboto"/>
              <a:cs typeface="Roboto"/>
              <a:sym typeface="Roboto"/>
            </a:endParaRPr>
          </a:p>
        </p:txBody>
      </p:sp>
      <p:sp>
        <p:nvSpPr>
          <p:cNvPr id="228" name="Google Shape;228;p27"/>
          <p:cNvSpPr txBox="1"/>
          <p:nvPr/>
        </p:nvSpPr>
        <p:spPr>
          <a:xfrm rot="2980712">
            <a:off x="7682315" y="1889823"/>
            <a:ext cx="1292585" cy="46187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900">
                <a:latin typeface="Roboto"/>
                <a:ea typeface="Roboto"/>
                <a:cs typeface="Roboto"/>
                <a:sym typeface="Roboto"/>
              </a:rPr>
              <a:t>HTML, CSS, JavaScript, etc.</a:t>
            </a:r>
            <a:endParaRPr sz="900">
              <a:latin typeface="Roboto"/>
              <a:ea typeface="Roboto"/>
              <a:cs typeface="Roboto"/>
              <a:sym typeface="Roboto"/>
            </a:endParaRPr>
          </a:p>
        </p:txBody>
      </p:sp>
      <p:cxnSp>
        <p:nvCxnSpPr>
          <p:cNvPr id="229" name="Google Shape;229;p27"/>
          <p:cNvCxnSpPr>
            <a:stCxn id="205" idx="0"/>
            <a:endCxn id="207" idx="1"/>
          </p:cNvCxnSpPr>
          <p:nvPr/>
        </p:nvCxnSpPr>
        <p:spPr>
          <a:xfrm flipH="1" rot="5400000">
            <a:off x="5288437" y="2803275"/>
            <a:ext cx="1374900" cy="200100"/>
          </a:xfrm>
          <a:prstGeom prst="curvedConnector4">
            <a:avLst>
              <a:gd fmla="val 42721" name="adj1"/>
              <a:gd fmla="val 219009" name="adj2"/>
            </a:avLst>
          </a:prstGeom>
          <a:noFill/>
          <a:ln cap="flat" cmpd="sng" w="9525">
            <a:solidFill>
              <a:schemeClr val="dk2"/>
            </a:solidFill>
            <a:prstDash val="solid"/>
            <a:round/>
            <a:headEnd len="med" w="med" type="none"/>
            <a:tailEnd len="med" w="med" type="none"/>
          </a:ln>
        </p:spPr>
      </p:cxnSp>
      <p:cxnSp>
        <p:nvCxnSpPr>
          <p:cNvPr id="230" name="Google Shape;230;p27"/>
          <p:cNvCxnSpPr>
            <a:stCxn id="207" idx="3"/>
            <a:endCxn id="209" idx="1"/>
          </p:cNvCxnSpPr>
          <p:nvPr/>
        </p:nvCxnSpPr>
        <p:spPr>
          <a:xfrm>
            <a:off x="6276025" y="2215925"/>
            <a:ext cx="670800" cy="774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31" name="Google Shape;231;p27"/>
          <p:cNvCxnSpPr>
            <a:stCxn id="211" idx="3"/>
          </p:cNvCxnSpPr>
          <p:nvPr/>
        </p:nvCxnSpPr>
        <p:spPr>
          <a:xfrm>
            <a:off x="7347025" y="1532990"/>
            <a:ext cx="1324200" cy="1187100"/>
          </a:xfrm>
          <a:prstGeom prst="curvedConnector3">
            <a:avLst>
              <a:gd fmla="val 57295" name="adj1"/>
            </a:avLst>
          </a:prstGeom>
          <a:noFill/>
          <a:ln cap="flat" cmpd="sng" w="9525">
            <a:solidFill>
              <a:schemeClr val="dk2"/>
            </a:solidFill>
            <a:prstDash val="solid"/>
            <a:round/>
            <a:headEnd len="med" w="med" type="none"/>
            <a:tailEnd len="med" w="med" type="none"/>
          </a:ln>
        </p:spPr>
      </p:cxnSp>
      <p:cxnSp>
        <p:nvCxnSpPr>
          <p:cNvPr id="232" name="Google Shape;232;p27"/>
          <p:cNvCxnSpPr>
            <a:stCxn id="219" idx="2"/>
          </p:cNvCxnSpPr>
          <p:nvPr/>
        </p:nvCxnSpPr>
        <p:spPr>
          <a:xfrm flipH="1" rot="5400000">
            <a:off x="7655750" y="2698637"/>
            <a:ext cx="587400" cy="1195800"/>
          </a:xfrm>
          <a:prstGeom prst="curvedConnector4">
            <a:avLst>
              <a:gd fmla="val -40539" name="adj1"/>
              <a:gd fmla="val 72729" name="adj2"/>
            </a:avLst>
          </a:prstGeom>
          <a:noFill/>
          <a:ln cap="flat" cmpd="sng" w="9525">
            <a:solidFill>
              <a:schemeClr val="dk2"/>
            </a:solidFill>
            <a:prstDash val="solid"/>
            <a:round/>
            <a:headEnd len="med" w="med" type="none"/>
            <a:tailEnd len="med" w="med" type="none"/>
          </a:ln>
        </p:spPr>
      </p:cxnSp>
      <p:sp>
        <p:nvSpPr>
          <p:cNvPr id="233" name="Google Shape;233;p27"/>
          <p:cNvSpPr txBox="1"/>
          <p:nvPr/>
        </p:nvSpPr>
        <p:spPr>
          <a:xfrm>
            <a:off x="134650" y="1359925"/>
            <a:ext cx="6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IoT</a:t>
            </a:r>
            <a:endParaRPr>
              <a:latin typeface="Roboto"/>
              <a:ea typeface="Roboto"/>
              <a:cs typeface="Roboto"/>
              <a:sym typeface="Roboto"/>
            </a:endParaRPr>
          </a:p>
        </p:txBody>
      </p:sp>
      <p:sp>
        <p:nvSpPr>
          <p:cNvPr id="234" name="Google Shape;234;p27"/>
          <p:cNvSpPr txBox="1"/>
          <p:nvPr/>
        </p:nvSpPr>
        <p:spPr>
          <a:xfrm>
            <a:off x="1858125" y="1359925"/>
            <a:ext cx="8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Edge</a:t>
            </a:r>
            <a:endParaRPr>
              <a:latin typeface="Roboto"/>
              <a:ea typeface="Roboto"/>
              <a:cs typeface="Roboto"/>
              <a:sym typeface="Roboto"/>
            </a:endParaRPr>
          </a:p>
        </p:txBody>
      </p:sp>
      <p:pic>
        <p:nvPicPr>
          <p:cNvPr id="235" name="Google Shape;235;p27"/>
          <p:cNvPicPr preferRelativeResize="0"/>
          <p:nvPr/>
        </p:nvPicPr>
        <p:blipFill>
          <a:blip r:embed="rId14">
            <a:alphaModFix/>
          </a:blip>
          <a:stretch>
            <a:fillRect/>
          </a:stretch>
        </p:blipFill>
        <p:spPr>
          <a:xfrm>
            <a:off x="-4997" y="4578528"/>
            <a:ext cx="952800" cy="5649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SENSORS AND ACTUATORS</a:t>
            </a:r>
            <a:endParaRPr/>
          </a:p>
        </p:txBody>
      </p:sp>
      <p:sp>
        <p:nvSpPr>
          <p:cNvPr id="241" name="Google Shape;241;p28"/>
          <p:cNvSpPr txBox="1"/>
          <p:nvPr/>
        </p:nvSpPr>
        <p:spPr>
          <a:xfrm>
            <a:off x="1353450" y="2263950"/>
            <a:ext cx="62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42" name="Google Shape;242;p28"/>
          <p:cNvPicPr preferRelativeResize="0"/>
          <p:nvPr/>
        </p:nvPicPr>
        <p:blipFill>
          <a:blip r:embed="rId3">
            <a:alphaModFix/>
          </a:blip>
          <a:stretch>
            <a:fillRect/>
          </a:stretch>
        </p:blipFill>
        <p:spPr>
          <a:xfrm>
            <a:off x="1146400" y="1462649"/>
            <a:ext cx="6851200" cy="371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GPS MODULE (E108-GN02)</a:t>
            </a:r>
            <a:endParaRPr/>
          </a:p>
        </p:txBody>
      </p:sp>
      <p:pic>
        <p:nvPicPr>
          <p:cNvPr id="248" name="Google Shape;248;p29"/>
          <p:cNvPicPr preferRelativeResize="0"/>
          <p:nvPr/>
        </p:nvPicPr>
        <p:blipFill>
          <a:blip r:embed="rId3">
            <a:alphaModFix/>
          </a:blip>
          <a:stretch>
            <a:fillRect/>
          </a:stretch>
        </p:blipFill>
        <p:spPr>
          <a:xfrm>
            <a:off x="6319150" y="1346125"/>
            <a:ext cx="1495425" cy="1600200"/>
          </a:xfrm>
          <a:prstGeom prst="rect">
            <a:avLst/>
          </a:prstGeom>
          <a:noFill/>
          <a:ln>
            <a:noFill/>
          </a:ln>
        </p:spPr>
      </p:pic>
      <p:pic>
        <p:nvPicPr>
          <p:cNvPr id="249" name="Google Shape;249;p29"/>
          <p:cNvPicPr preferRelativeResize="0"/>
          <p:nvPr/>
        </p:nvPicPr>
        <p:blipFill>
          <a:blip r:embed="rId4">
            <a:alphaModFix/>
          </a:blip>
          <a:stretch>
            <a:fillRect/>
          </a:stretch>
        </p:blipFill>
        <p:spPr>
          <a:xfrm>
            <a:off x="369575" y="1346125"/>
            <a:ext cx="3372174" cy="3714075"/>
          </a:xfrm>
          <a:prstGeom prst="rect">
            <a:avLst/>
          </a:prstGeom>
          <a:noFill/>
          <a:ln>
            <a:noFill/>
          </a:ln>
        </p:spPr>
      </p:pic>
      <p:pic>
        <p:nvPicPr>
          <p:cNvPr id="250" name="Google Shape;250;p29"/>
          <p:cNvPicPr preferRelativeResize="0"/>
          <p:nvPr/>
        </p:nvPicPr>
        <p:blipFill>
          <a:blip r:embed="rId5">
            <a:alphaModFix/>
          </a:blip>
          <a:stretch>
            <a:fillRect/>
          </a:stretch>
        </p:blipFill>
        <p:spPr>
          <a:xfrm>
            <a:off x="5301399" y="3079000"/>
            <a:ext cx="3530928" cy="1892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WHY LORA?</a:t>
            </a:r>
            <a:endParaRPr/>
          </a:p>
        </p:txBody>
      </p:sp>
      <p:pic>
        <p:nvPicPr>
          <p:cNvPr id="256" name="Google Shape;256;p30"/>
          <p:cNvPicPr preferRelativeResize="0"/>
          <p:nvPr/>
        </p:nvPicPr>
        <p:blipFill>
          <a:blip r:embed="rId3">
            <a:alphaModFix/>
          </a:blip>
          <a:stretch>
            <a:fillRect/>
          </a:stretch>
        </p:blipFill>
        <p:spPr>
          <a:xfrm>
            <a:off x="4912925" y="2383913"/>
            <a:ext cx="4007859" cy="1294724"/>
          </a:xfrm>
          <a:prstGeom prst="rect">
            <a:avLst/>
          </a:prstGeom>
          <a:noFill/>
          <a:ln>
            <a:noFill/>
          </a:ln>
        </p:spPr>
      </p:pic>
      <p:sp>
        <p:nvSpPr>
          <p:cNvPr id="257" name="Google Shape;257;p30"/>
          <p:cNvSpPr txBox="1"/>
          <p:nvPr/>
        </p:nvSpPr>
        <p:spPr>
          <a:xfrm>
            <a:off x="122675" y="2354025"/>
            <a:ext cx="4062300" cy="1354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Roboto"/>
              <a:buChar char="-"/>
            </a:pPr>
            <a:r>
              <a:rPr lang="it" sz="1900">
                <a:latin typeface="Roboto"/>
                <a:ea typeface="Roboto"/>
                <a:cs typeface="Roboto"/>
                <a:sym typeface="Roboto"/>
              </a:rPr>
              <a:t>Covered distance; </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it" sz="1900">
                <a:latin typeface="Roboto"/>
                <a:ea typeface="Roboto"/>
                <a:cs typeface="Roboto"/>
                <a:sym typeface="Roboto"/>
              </a:rPr>
              <a:t>Low power </a:t>
            </a:r>
            <a:r>
              <a:rPr lang="it" sz="1900">
                <a:latin typeface="Roboto"/>
                <a:ea typeface="Roboto"/>
                <a:cs typeface="Roboto"/>
                <a:sym typeface="Roboto"/>
              </a:rPr>
              <a:t>consumption;</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it" sz="1900">
                <a:latin typeface="Roboto"/>
                <a:ea typeface="Roboto"/>
                <a:cs typeface="Roboto"/>
                <a:sym typeface="Roboto"/>
              </a:rPr>
              <a:t>Free;</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it" sz="1900">
                <a:latin typeface="Roboto"/>
                <a:ea typeface="Roboto"/>
                <a:cs typeface="Roboto"/>
                <a:sym typeface="Roboto"/>
              </a:rPr>
              <a:t>Low bandwidth</a:t>
            </a:r>
            <a:endParaRPr sz="19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LORA DEVICE</a:t>
            </a:r>
            <a:endParaRPr/>
          </a:p>
        </p:txBody>
      </p:sp>
      <p:sp>
        <p:nvSpPr>
          <p:cNvPr id="263" name="Google Shape;263;p31"/>
          <p:cNvSpPr txBox="1"/>
          <p:nvPr/>
        </p:nvSpPr>
        <p:spPr>
          <a:xfrm>
            <a:off x="158775" y="1427250"/>
            <a:ext cx="41664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700">
                <a:latin typeface="Roboto"/>
                <a:ea typeface="Roboto"/>
                <a:cs typeface="Roboto"/>
                <a:sym typeface="Roboto"/>
              </a:rPr>
              <a:t>Lora has 2 device classes: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323850" lvl="0" marL="457200" rtl="0" algn="l">
              <a:spcBef>
                <a:spcPts val="0"/>
              </a:spcBef>
              <a:spcAft>
                <a:spcPts val="0"/>
              </a:spcAft>
              <a:buSzPts val="1500"/>
              <a:buAutoNum type="arabicParenR"/>
            </a:pPr>
            <a:r>
              <a:rPr b="1" lang="it" sz="1500"/>
              <a:t>Class A device</a:t>
            </a:r>
            <a:endParaRPr b="1" sz="1500"/>
          </a:p>
          <a:p>
            <a:pPr indent="-323850" lvl="0" marL="914400" rtl="0" algn="l">
              <a:spcBef>
                <a:spcPts val="0"/>
              </a:spcBef>
              <a:spcAft>
                <a:spcPts val="0"/>
              </a:spcAft>
              <a:buSzPts val="1500"/>
              <a:buChar char="●"/>
            </a:pPr>
            <a:r>
              <a:rPr lang="it" sz="1500"/>
              <a:t>Can only receive after a send</a:t>
            </a:r>
            <a:endParaRPr sz="1500"/>
          </a:p>
          <a:p>
            <a:pPr indent="-323850" lvl="0" marL="914400" rtl="0" algn="l">
              <a:spcBef>
                <a:spcPts val="0"/>
              </a:spcBef>
              <a:spcAft>
                <a:spcPts val="0"/>
              </a:spcAft>
              <a:buSzPts val="1500"/>
              <a:buChar char="●"/>
            </a:pPr>
            <a:r>
              <a:rPr lang="it" sz="1500"/>
              <a:t>Smallest power consumption</a:t>
            </a:r>
            <a:endParaRPr sz="1500"/>
          </a:p>
          <a:p>
            <a:pPr indent="-323850" lvl="0" marL="914400" rtl="0" algn="l">
              <a:spcBef>
                <a:spcPts val="0"/>
              </a:spcBef>
              <a:spcAft>
                <a:spcPts val="0"/>
              </a:spcAft>
              <a:buSzPts val="1500"/>
              <a:buChar char="●"/>
            </a:pPr>
            <a:r>
              <a:rPr lang="it" sz="1500"/>
              <a:t>Can be used on battery</a:t>
            </a:r>
            <a:endParaRPr sz="1500"/>
          </a:p>
          <a:p>
            <a:pPr indent="0" lvl="0" marL="0" rtl="0" algn="l">
              <a:spcBef>
                <a:spcPts val="0"/>
              </a:spcBef>
              <a:spcAft>
                <a:spcPts val="0"/>
              </a:spcAft>
              <a:buNone/>
            </a:pPr>
            <a:r>
              <a:rPr b="1" lang="it" sz="1500"/>
              <a:t> 2) 	</a:t>
            </a:r>
            <a:r>
              <a:rPr b="1" lang="it" sz="1500"/>
              <a:t>Class C device</a:t>
            </a:r>
            <a:endParaRPr b="1" sz="1500"/>
          </a:p>
          <a:p>
            <a:pPr indent="-323850" lvl="0" marL="914400" rtl="0" algn="l">
              <a:spcBef>
                <a:spcPts val="0"/>
              </a:spcBef>
              <a:spcAft>
                <a:spcPts val="0"/>
              </a:spcAft>
              <a:buSzPts val="1500"/>
              <a:buChar char="●"/>
            </a:pPr>
            <a:r>
              <a:rPr lang="it" sz="1500"/>
              <a:t>Always listening: low latency</a:t>
            </a:r>
            <a:endParaRPr sz="1500"/>
          </a:p>
          <a:p>
            <a:pPr indent="-323850" lvl="0" marL="914400" rtl="0" algn="l">
              <a:spcBef>
                <a:spcPts val="0"/>
              </a:spcBef>
              <a:spcAft>
                <a:spcPts val="0"/>
              </a:spcAft>
              <a:buSzPts val="1500"/>
              <a:buChar char="●"/>
            </a:pPr>
            <a:r>
              <a:rPr lang="it" sz="1500"/>
              <a:t>More power consumption</a:t>
            </a:r>
            <a:endParaRPr sz="1500"/>
          </a:p>
          <a:p>
            <a:pPr indent="-323850" lvl="0" marL="914400" rtl="0" algn="l">
              <a:spcBef>
                <a:spcPts val="0"/>
              </a:spcBef>
              <a:spcAft>
                <a:spcPts val="0"/>
              </a:spcAft>
              <a:buSzPts val="1500"/>
              <a:buChar char="●"/>
            </a:pPr>
            <a:r>
              <a:rPr lang="it" sz="1500"/>
              <a:t>Cannot be used on battery</a:t>
            </a:r>
            <a:endParaRPr sz="1500"/>
          </a:p>
          <a:p>
            <a:pPr indent="0" lvl="0" marL="457200" rtl="0" algn="l">
              <a:spcBef>
                <a:spcPts val="0"/>
              </a:spcBef>
              <a:spcAft>
                <a:spcPts val="0"/>
              </a:spcAft>
              <a:buNone/>
            </a:pPr>
            <a:r>
              <a:t/>
            </a:r>
            <a:endParaRPr sz="1700">
              <a:latin typeface="Roboto"/>
              <a:ea typeface="Roboto"/>
              <a:cs typeface="Roboto"/>
              <a:sym typeface="Roboto"/>
            </a:endParaRPr>
          </a:p>
        </p:txBody>
      </p:sp>
      <p:pic>
        <p:nvPicPr>
          <p:cNvPr id="264" name="Google Shape;264;p31"/>
          <p:cNvPicPr preferRelativeResize="0"/>
          <p:nvPr/>
        </p:nvPicPr>
        <p:blipFill>
          <a:blip r:embed="rId3">
            <a:alphaModFix/>
          </a:blip>
          <a:stretch>
            <a:fillRect/>
          </a:stretch>
        </p:blipFill>
        <p:spPr>
          <a:xfrm>
            <a:off x="4325175" y="1923700"/>
            <a:ext cx="4543425" cy="2461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SCENARIO</a:t>
            </a:r>
            <a:endParaRPr/>
          </a:p>
        </p:txBody>
      </p:sp>
      <p:sp>
        <p:nvSpPr>
          <p:cNvPr id="71" name="Google Shape;71;p14"/>
          <p:cNvSpPr txBox="1"/>
          <p:nvPr/>
        </p:nvSpPr>
        <p:spPr>
          <a:xfrm>
            <a:off x="224225" y="1658500"/>
            <a:ext cx="3521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There are many health benefits of owning a pet. They can increase opportunities to exercise, get outside, and socialize.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Pets can help manage loneliness and depression by giving us companionship.</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72" name="Google Shape;72;p14"/>
          <p:cNvPicPr preferRelativeResize="0"/>
          <p:nvPr/>
        </p:nvPicPr>
        <p:blipFill>
          <a:blip r:embed="rId3">
            <a:alphaModFix/>
          </a:blip>
          <a:stretch>
            <a:fillRect/>
          </a:stretch>
        </p:blipFill>
        <p:spPr>
          <a:xfrm>
            <a:off x="3978150" y="1658500"/>
            <a:ext cx="4854175" cy="2886075"/>
          </a:xfrm>
          <a:prstGeom prst="rect">
            <a:avLst/>
          </a:prstGeom>
          <a:noFill/>
          <a:ln>
            <a:noFill/>
          </a:ln>
        </p:spPr>
      </p:pic>
      <p:sp>
        <p:nvSpPr>
          <p:cNvPr id="73" name="Google Shape;73;p14"/>
          <p:cNvSpPr txBox="1"/>
          <p:nvPr/>
        </p:nvSpPr>
        <p:spPr>
          <a:xfrm>
            <a:off x="224225" y="3620875"/>
            <a:ext cx="319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Giving these considerations, losing a pet is,  for the owner,  the worst thing that could ever  happen to him.</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000"/>
                                        <p:tgtEl>
                                          <p:spTgt spid="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LORA: CLASS A DEVICE</a:t>
            </a:r>
            <a:endParaRPr/>
          </a:p>
        </p:txBody>
      </p:sp>
      <p:sp>
        <p:nvSpPr>
          <p:cNvPr id="270" name="Google Shape;270;p32"/>
          <p:cNvSpPr txBox="1"/>
          <p:nvPr/>
        </p:nvSpPr>
        <p:spPr>
          <a:xfrm>
            <a:off x="141650" y="1731900"/>
            <a:ext cx="4332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All LoRaWAN end-devices must support Class A implementation. Class A communication is always initiated by the end-device. A device can send an uplink message at any time. Once the uplink transmission is completed the device opens two short receive (downlink) windows. There is a delay between the end of the uplink transmission and the start of the receive windows (RX1 and RX2 respectively). If the network server does not respond during these two receive windows, the next downlink will be after the next uplink transmission.</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Receive without sending first an uplink </a:t>
            </a:r>
            <a:r>
              <a:rPr lang="it" u="sng">
                <a:latin typeface="Roboto"/>
                <a:ea typeface="Roboto"/>
                <a:cs typeface="Roboto"/>
                <a:sym typeface="Roboto"/>
              </a:rPr>
              <a:t>are blocking</a:t>
            </a:r>
            <a:r>
              <a:rPr lang="it">
                <a:latin typeface="Roboto"/>
                <a:ea typeface="Roboto"/>
                <a:cs typeface="Roboto"/>
                <a:sym typeface="Roboto"/>
              </a:rPr>
              <a:t>.</a:t>
            </a:r>
            <a:endParaRPr>
              <a:latin typeface="Roboto"/>
              <a:ea typeface="Roboto"/>
              <a:cs typeface="Roboto"/>
              <a:sym typeface="Roboto"/>
            </a:endParaRPr>
          </a:p>
        </p:txBody>
      </p:sp>
      <p:pic>
        <p:nvPicPr>
          <p:cNvPr id="271" name="Google Shape;271;p32"/>
          <p:cNvPicPr preferRelativeResize="0"/>
          <p:nvPr/>
        </p:nvPicPr>
        <p:blipFill>
          <a:blip r:embed="rId3">
            <a:alphaModFix/>
          </a:blip>
          <a:stretch>
            <a:fillRect/>
          </a:stretch>
        </p:blipFill>
        <p:spPr>
          <a:xfrm>
            <a:off x="4647925" y="1366600"/>
            <a:ext cx="4410772" cy="1674450"/>
          </a:xfrm>
          <a:prstGeom prst="rect">
            <a:avLst/>
          </a:prstGeom>
          <a:noFill/>
          <a:ln>
            <a:noFill/>
          </a:ln>
        </p:spPr>
      </p:pic>
      <p:pic>
        <p:nvPicPr>
          <p:cNvPr id="272" name="Google Shape;272;p32"/>
          <p:cNvPicPr preferRelativeResize="0"/>
          <p:nvPr/>
        </p:nvPicPr>
        <p:blipFill>
          <a:blip r:embed="rId4">
            <a:alphaModFix/>
          </a:blip>
          <a:stretch>
            <a:fillRect/>
          </a:stretch>
        </p:blipFill>
        <p:spPr>
          <a:xfrm>
            <a:off x="4683750" y="3041050"/>
            <a:ext cx="4332600" cy="1950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SIMULATIONS ON IOT-LAB W/TTN</a:t>
            </a:r>
            <a:endParaRPr/>
          </a:p>
        </p:txBody>
      </p:sp>
      <p:sp>
        <p:nvSpPr>
          <p:cNvPr id="278" name="Google Shape;278;p33"/>
          <p:cNvSpPr txBox="1"/>
          <p:nvPr/>
        </p:nvSpPr>
        <p:spPr>
          <a:xfrm>
            <a:off x="179700" y="1419925"/>
            <a:ext cx="26853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latin typeface="Roboto"/>
                <a:ea typeface="Roboto"/>
                <a:cs typeface="Roboto"/>
                <a:sym typeface="Roboto"/>
              </a:rPr>
              <a:t>For the experiments we setted </a:t>
            </a:r>
            <a:r>
              <a:rPr lang="it" sz="1800">
                <a:latin typeface="Roboto"/>
                <a:ea typeface="Roboto"/>
                <a:cs typeface="Roboto"/>
                <a:sym typeface="Roboto"/>
              </a:rPr>
              <a:t>the script in order to play in that way:</a:t>
            </a:r>
            <a:endParaRPr sz="1800">
              <a:latin typeface="Roboto"/>
              <a:ea typeface="Roboto"/>
              <a:cs typeface="Roboto"/>
              <a:sym typeface="Roboto"/>
            </a:endParaRPr>
          </a:p>
          <a:p>
            <a:pPr indent="-317500" lvl="0" marL="457200" rtl="0" algn="l">
              <a:spcBef>
                <a:spcPts val="0"/>
              </a:spcBef>
              <a:spcAft>
                <a:spcPts val="0"/>
              </a:spcAft>
              <a:buSzPts val="1400"/>
              <a:buFont typeface="Roboto"/>
              <a:buChar char="-"/>
            </a:pPr>
            <a:r>
              <a:rPr lang="it">
                <a:latin typeface="Roboto"/>
                <a:ea typeface="Roboto"/>
                <a:cs typeface="Roboto"/>
                <a:sym typeface="Roboto"/>
              </a:rPr>
              <a:t>messages sent every 5 minutes;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it">
                <a:latin typeface="Roboto"/>
                <a:ea typeface="Roboto"/>
                <a:cs typeface="Roboto"/>
                <a:sym typeface="Roboto"/>
              </a:rPr>
              <a:t>It send the first 3 position in order that the pet turns out to be in the geofence;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it">
                <a:latin typeface="Roboto"/>
                <a:ea typeface="Roboto"/>
                <a:cs typeface="Roboto"/>
                <a:sym typeface="Roboto"/>
              </a:rPr>
              <a:t>after that first 3 it sends other position in order that the pet turns out to be out the geofence and sends now the alert;</a:t>
            </a:r>
            <a:endParaRPr>
              <a:latin typeface="Roboto"/>
              <a:ea typeface="Roboto"/>
              <a:cs typeface="Roboto"/>
              <a:sym typeface="Roboto"/>
            </a:endParaRPr>
          </a:p>
        </p:txBody>
      </p:sp>
      <p:pic>
        <p:nvPicPr>
          <p:cNvPr id="279" name="Google Shape;279;p33"/>
          <p:cNvPicPr preferRelativeResize="0"/>
          <p:nvPr/>
        </p:nvPicPr>
        <p:blipFill>
          <a:blip r:embed="rId3">
            <a:alphaModFix/>
          </a:blip>
          <a:stretch>
            <a:fillRect/>
          </a:stretch>
        </p:blipFill>
        <p:spPr>
          <a:xfrm>
            <a:off x="3575775" y="1304550"/>
            <a:ext cx="5449526" cy="1938075"/>
          </a:xfrm>
          <a:prstGeom prst="rect">
            <a:avLst/>
          </a:prstGeom>
          <a:noFill/>
          <a:ln>
            <a:noFill/>
          </a:ln>
        </p:spPr>
      </p:pic>
      <p:pic>
        <p:nvPicPr>
          <p:cNvPr id="280" name="Google Shape;280;p33"/>
          <p:cNvPicPr preferRelativeResize="0"/>
          <p:nvPr/>
        </p:nvPicPr>
        <p:blipFill>
          <a:blip r:embed="rId4">
            <a:alphaModFix/>
          </a:blip>
          <a:stretch>
            <a:fillRect/>
          </a:stretch>
        </p:blipFill>
        <p:spPr>
          <a:xfrm>
            <a:off x="3575775" y="3353450"/>
            <a:ext cx="5449525" cy="1790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0"/>
                                        <p:tgtEl>
                                          <p:spTgt spid="2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LORA ENERGY CONSUMPTION GRAPH</a:t>
            </a:r>
            <a:endParaRPr/>
          </a:p>
        </p:txBody>
      </p:sp>
      <p:sp>
        <p:nvSpPr>
          <p:cNvPr id="286" name="Google Shape;286;p34"/>
          <p:cNvSpPr txBox="1"/>
          <p:nvPr/>
        </p:nvSpPr>
        <p:spPr>
          <a:xfrm>
            <a:off x="150075" y="1449525"/>
            <a:ext cx="268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As we could expect the consumption resonates when the device sends the messages.</a:t>
            </a:r>
            <a:endParaRPr>
              <a:latin typeface="Roboto"/>
              <a:ea typeface="Roboto"/>
              <a:cs typeface="Roboto"/>
              <a:sym typeface="Roboto"/>
            </a:endParaRPr>
          </a:p>
        </p:txBody>
      </p:sp>
      <p:pic>
        <p:nvPicPr>
          <p:cNvPr id="287" name="Google Shape;287;p34"/>
          <p:cNvPicPr preferRelativeResize="0"/>
          <p:nvPr/>
        </p:nvPicPr>
        <p:blipFill>
          <a:blip r:embed="rId3">
            <a:alphaModFix/>
          </a:blip>
          <a:stretch>
            <a:fillRect/>
          </a:stretch>
        </p:blipFill>
        <p:spPr>
          <a:xfrm>
            <a:off x="2987800" y="3360550"/>
            <a:ext cx="5974200" cy="1674350"/>
          </a:xfrm>
          <a:prstGeom prst="rect">
            <a:avLst/>
          </a:prstGeom>
          <a:noFill/>
          <a:ln>
            <a:noFill/>
          </a:ln>
        </p:spPr>
      </p:pic>
      <p:sp>
        <p:nvSpPr>
          <p:cNvPr id="288" name="Google Shape;288;p34"/>
          <p:cNvSpPr txBox="1"/>
          <p:nvPr/>
        </p:nvSpPr>
        <p:spPr>
          <a:xfrm>
            <a:off x="150075" y="3351125"/>
            <a:ext cx="2389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Clearly we have 2 peaks for every message, the first one refers to the sending procedure, on the other hand the second one refers the energy needed to </a:t>
            </a:r>
            <a:r>
              <a:rPr lang="it">
                <a:latin typeface="Roboto"/>
                <a:ea typeface="Roboto"/>
                <a:cs typeface="Roboto"/>
                <a:sym typeface="Roboto"/>
              </a:rPr>
              <a:t>receive</a:t>
            </a:r>
            <a:r>
              <a:rPr lang="it">
                <a:latin typeface="Roboto"/>
                <a:ea typeface="Roboto"/>
                <a:cs typeface="Roboto"/>
                <a:sym typeface="Roboto"/>
              </a:rPr>
              <a:t> the message.</a:t>
            </a:r>
            <a:endParaRPr>
              <a:latin typeface="Roboto"/>
              <a:ea typeface="Roboto"/>
              <a:cs typeface="Roboto"/>
              <a:sym typeface="Roboto"/>
            </a:endParaRPr>
          </a:p>
        </p:txBody>
      </p:sp>
      <p:pic>
        <p:nvPicPr>
          <p:cNvPr id="289" name="Google Shape;289;p34"/>
          <p:cNvPicPr preferRelativeResize="0"/>
          <p:nvPr/>
        </p:nvPicPr>
        <p:blipFill>
          <a:blip r:embed="rId4">
            <a:alphaModFix/>
          </a:blip>
          <a:stretch>
            <a:fillRect/>
          </a:stretch>
        </p:blipFill>
        <p:spPr>
          <a:xfrm>
            <a:off x="2987800" y="1277025"/>
            <a:ext cx="5844524" cy="1931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LORA </a:t>
            </a:r>
            <a:r>
              <a:rPr lang="it"/>
              <a:t>ENERGY CONSUMPTION GRAPH</a:t>
            </a:r>
            <a:endParaRPr/>
          </a:p>
        </p:txBody>
      </p:sp>
      <p:sp>
        <p:nvSpPr>
          <p:cNvPr id="295" name="Google Shape;295;p35"/>
          <p:cNvSpPr txBox="1"/>
          <p:nvPr/>
        </p:nvSpPr>
        <p:spPr>
          <a:xfrm>
            <a:off x="150075" y="1449525"/>
            <a:ext cx="268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That represent the consumption to sent the message (widened)</a:t>
            </a:r>
            <a:endParaRPr>
              <a:latin typeface="Roboto"/>
              <a:ea typeface="Roboto"/>
              <a:cs typeface="Roboto"/>
              <a:sym typeface="Roboto"/>
            </a:endParaRPr>
          </a:p>
        </p:txBody>
      </p:sp>
      <p:sp>
        <p:nvSpPr>
          <p:cNvPr id="296" name="Google Shape;296;p35"/>
          <p:cNvSpPr txBox="1"/>
          <p:nvPr/>
        </p:nvSpPr>
        <p:spPr>
          <a:xfrm>
            <a:off x="150075" y="3765775"/>
            <a:ext cx="238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That represent the consumption to </a:t>
            </a:r>
            <a:r>
              <a:rPr lang="it">
                <a:latin typeface="Roboto"/>
                <a:ea typeface="Roboto"/>
                <a:cs typeface="Roboto"/>
                <a:sym typeface="Roboto"/>
              </a:rPr>
              <a:t>receive</a:t>
            </a:r>
            <a:r>
              <a:rPr lang="it">
                <a:latin typeface="Roboto"/>
                <a:ea typeface="Roboto"/>
                <a:cs typeface="Roboto"/>
                <a:sym typeface="Roboto"/>
              </a:rPr>
              <a:t> the reply message (wided)</a:t>
            </a:r>
            <a:endParaRPr>
              <a:latin typeface="Roboto"/>
              <a:ea typeface="Roboto"/>
              <a:cs typeface="Roboto"/>
              <a:sym typeface="Roboto"/>
            </a:endParaRPr>
          </a:p>
        </p:txBody>
      </p:sp>
      <p:pic>
        <p:nvPicPr>
          <p:cNvPr id="297" name="Google Shape;297;p35"/>
          <p:cNvPicPr preferRelativeResize="0"/>
          <p:nvPr/>
        </p:nvPicPr>
        <p:blipFill>
          <a:blip r:embed="rId3">
            <a:alphaModFix/>
          </a:blip>
          <a:stretch>
            <a:fillRect/>
          </a:stretch>
        </p:blipFill>
        <p:spPr>
          <a:xfrm>
            <a:off x="3792950" y="1356000"/>
            <a:ext cx="5242225" cy="1826851"/>
          </a:xfrm>
          <a:prstGeom prst="rect">
            <a:avLst/>
          </a:prstGeom>
          <a:noFill/>
          <a:ln>
            <a:noFill/>
          </a:ln>
        </p:spPr>
      </p:pic>
      <p:pic>
        <p:nvPicPr>
          <p:cNvPr id="298" name="Google Shape;298;p35"/>
          <p:cNvPicPr preferRelativeResize="0"/>
          <p:nvPr/>
        </p:nvPicPr>
        <p:blipFill>
          <a:blip r:embed="rId4">
            <a:alphaModFix/>
          </a:blip>
          <a:stretch>
            <a:fillRect/>
          </a:stretch>
        </p:blipFill>
        <p:spPr>
          <a:xfrm>
            <a:off x="3743600" y="3414225"/>
            <a:ext cx="5242225" cy="1670025"/>
          </a:xfrm>
          <a:prstGeom prst="rect">
            <a:avLst/>
          </a:prstGeom>
          <a:noFill/>
          <a:ln>
            <a:noFill/>
          </a:ln>
        </p:spPr>
      </p:pic>
      <p:sp>
        <p:nvSpPr>
          <p:cNvPr id="299" name="Google Shape;299;p35"/>
          <p:cNvSpPr/>
          <p:nvPr/>
        </p:nvSpPr>
        <p:spPr>
          <a:xfrm>
            <a:off x="4645650" y="1467305"/>
            <a:ext cx="3658975" cy="1574050"/>
          </a:xfrm>
          <a:custGeom>
            <a:rect b="b" l="l" r="r" t="t"/>
            <a:pathLst>
              <a:path extrusionOk="0" h="62962" w="146359">
                <a:moveTo>
                  <a:pt x="144385" y="61119"/>
                </a:moveTo>
                <a:cubicBezTo>
                  <a:pt x="146126" y="50680"/>
                  <a:pt x="141226" y="40110"/>
                  <a:pt x="141226" y="29527"/>
                </a:cubicBezTo>
                <a:cubicBezTo>
                  <a:pt x="141226" y="22925"/>
                  <a:pt x="140941" y="16257"/>
                  <a:pt x="139646" y="9783"/>
                </a:cubicBezTo>
                <a:cubicBezTo>
                  <a:pt x="139180" y="7456"/>
                  <a:pt x="140930" y="4352"/>
                  <a:pt x="139251" y="2675"/>
                </a:cubicBezTo>
                <a:cubicBezTo>
                  <a:pt x="135991" y="-581"/>
                  <a:pt x="130037" y="2675"/>
                  <a:pt x="125430" y="2675"/>
                </a:cubicBezTo>
                <a:cubicBezTo>
                  <a:pt x="112135" y="2675"/>
                  <a:pt x="98659" y="4862"/>
                  <a:pt x="85545" y="2675"/>
                </a:cubicBezTo>
                <a:cubicBezTo>
                  <a:pt x="71520" y="337"/>
                  <a:pt x="57115" y="1885"/>
                  <a:pt x="42897" y="1885"/>
                </a:cubicBezTo>
                <a:cubicBezTo>
                  <a:pt x="36314" y="1885"/>
                  <a:pt x="27809" y="-2373"/>
                  <a:pt x="23152" y="2280"/>
                </a:cubicBezTo>
                <a:cubicBezTo>
                  <a:pt x="20817" y="4613"/>
                  <a:pt x="22362" y="8851"/>
                  <a:pt x="22362" y="12152"/>
                </a:cubicBezTo>
                <a:cubicBezTo>
                  <a:pt x="22362" y="21236"/>
                  <a:pt x="24170" y="30588"/>
                  <a:pt x="21967" y="39400"/>
                </a:cubicBezTo>
                <a:cubicBezTo>
                  <a:pt x="21424" y="41571"/>
                  <a:pt x="23549" y="44530"/>
                  <a:pt x="21967" y="46113"/>
                </a:cubicBezTo>
                <a:cubicBezTo>
                  <a:pt x="16829" y="51255"/>
                  <a:pt x="2012" y="41035"/>
                  <a:pt x="248" y="48087"/>
                </a:cubicBezTo>
                <a:cubicBezTo>
                  <a:pt x="-248" y="50070"/>
                  <a:pt x="1182" y="52072"/>
                  <a:pt x="1828" y="54011"/>
                </a:cubicBezTo>
                <a:cubicBezTo>
                  <a:pt x="2577" y="56259"/>
                  <a:pt x="514" y="59148"/>
                  <a:pt x="1828" y="61119"/>
                </a:cubicBezTo>
                <a:cubicBezTo>
                  <a:pt x="4169" y="64630"/>
                  <a:pt x="10244" y="61909"/>
                  <a:pt x="14464" y="61909"/>
                </a:cubicBezTo>
                <a:cubicBezTo>
                  <a:pt x="25787" y="61909"/>
                  <a:pt x="37102" y="61119"/>
                  <a:pt x="48425" y="61119"/>
                </a:cubicBezTo>
                <a:cubicBezTo>
                  <a:pt x="81072" y="61119"/>
                  <a:pt x="113712" y="59934"/>
                  <a:pt x="146359" y="59934"/>
                </a:cubicBezTo>
              </a:path>
            </a:pathLst>
          </a:custGeom>
          <a:noFill/>
          <a:ln cap="flat" cmpd="sng" w="28575">
            <a:solidFill>
              <a:srgbClr val="FF0000"/>
            </a:solidFill>
            <a:prstDash val="dash"/>
            <a:round/>
            <a:headEnd len="med" w="med" type="none"/>
            <a:tailEnd len="med" w="med" type="none"/>
          </a:ln>
        </p:spPr>
      </p:sp>
      <p:sp>
        <p:nvSpPr>
          <p:cNvPr id="300" name="Google Shape;300;p35"/>
          <p:cNvSpPr/>
          <p:nvPr/>
        </p:nvSpPr>
        <p:spPr>
          <a:xfrm>
            <a:off x="5774710" y="3570874"/>
            <a:ext cx="1435650" cy="1328700"/>
          </a:xfrm>
          <a:custGeom>
            <a:rect b="b" l="l" r="r" t="t"/>
            <a:pathLst>
              <a:path extrusionOk="0" h="53148" w="57426">
                <a:moveTo>
                  <a:pt x="2079" y="51216"/>
                </a:moveTo>
                <a:cubicBezTo>
                  <a:pt x="2079" y="39237"/>
                  <a:pt x="2474" y="27260"/>
                  <a:pt x="2474" y="15281"/>
                </a:cubicBezTo>
                <a:cubicBezTo>
                  <a:pt x="2474" y="10513"/>
                  <a:pt x="-1752" y="5031"/>
                  <a:pt x="894" y="1065"/>
                </a:cubicBezTo>
                <a:cubicBezTo>
                  <a:pt x="2372" y="-1149"/>
                  <a:pt x="6577" y="772"/>
                  <a:pt x="8792" y="2249"/>
                </a:cubicBezTo>
                <a:cubicBezTo>
                  <a:pt x="13941" y="5682"/>
                  <a:pt x="21164" y="2644"/>
                  <a:pt x="27352" y="2644"/>
                </a:cubicBezTo>
                <a:cubicBezTo>
                  <a:pt x="34077" y="2644"/>
                  <a:pt x="40767" y="1459"/>
                  <a:pt x="47492" y="1459"/>
                </a:cubicBezTo>
                <a:cubicBezTo>
                  <a:pt x="49484" y="1459"/>
                  <a:pt x="52675" y="400"/>
                  <a:pt x="53415" y="2249"/>
                </a:cubicBezTo>
                <a:cubicBezTo>
                  <a:pt x="55126" y="6527"/>
                  <a:pt x="53415" y="11464"/>
                  <a:pt x="53415" y="16071"/>
                </a:cubicBezTo>
                <a:cubicBezTo>
                  <a:pt x="53415" y="21887"/>
                  <a:pt x="54995" y="27630"/>
                  <a:pt x="54995" y="33446"/>
                </a:cubicBezTo>
                <a:cubicBezTo>
                  <a:pt x="54995" y="39382"/>
                  <a:pt x="59472" y="46277"/>
                  <a:pt x="56179" y="51216"/>
                </a:cubicBezTo>
                <a:cubicBezTo>
                  <a:pt x="54186" y="54205"/>
                  <a:pt x="49110" y="52796"/>
                  <a:pt x="45517" y="52796"/>
                </a:cubicBezTo>
                <a:cubicBezTo>
                  <a:pt x="34279" y="52796"/>
                  <a:pt x="23189" y="49637"/>
                  <a:pt x="11951" y="49637"/>
                </a:cubicBezTo>
                <a:cubicBezTo>
                  <a:pt x="8748" y="49637"/>
                  <a:pt x="2474" y="48013"/>
                  <a:pt x="2474" y="51216"/>
                </a:cubicBezTo>
              </a:path>
            </a:pathLst>
          </a:custGeom>
          <a:noFill/>
          <a:ln cap="flat" cmpd="sng" w="28575">
            <a:solidFill>
              <a:srgbClr val="FF0000"/>
            </a:solidFill>
            <a:prstDash val="dash"/>
            <a:round/>
            <a:headEnd len="med" w="med" type="none"/>
            <a:tailEnd len="med" w="med" type="none"/>
          </a:ln>
        </p:spPr>
      </p:sp>
      <p:sp>
        <p:nvSpPr>
          <p:cNvPr id="301" name="Google Shape;301;p35"/>
          <p:cNvSpPr txBox="1"/>
          <p:nvPr/>
        </p:nvSpPr>
        <p:spPr>
          <a:xfrm>
            <a:off x="199425" y="2323950"/>
            <a:ext cx="3593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FF0000"/>
                </a:solidFill>
                <a:latin typeface="Roboto"/>
                <a:ea typeface="Roboto"/>
                <a:cs typeface="Roboto"/>
                <a:sym typeface="Roboto"/>
              </a:rPr>
              <a:t>To calculate the consumption </a:t>
            </a:r>
            <a:endParaRPr>
              <a:solidFill>
                <a:srgbClr val="FF0000"/>
              </a:solidFill>
              <a:latin typeface="Roboto"/>
              <a:ea typeface="Roboto"/>
              <a:cs typeface="Roboto"/>
              <a:sym typeface="Roboto"/>
            </a:endParaRPr>
          </a:p>
          <a:p>
            <a:pPr indent="0" lvl="0" marL="0" rtl="0" algn="l">
              <a:spcBef>
                <a:spcPts val="0"/>
              </a:spcBef>
              <a:spcAft>
                <a:spcPts val="0"/>
              </a:spcAft>
              <a:buNone/>
            </a:pPr>
            <a:r>
              <a:rPr lang="it">
                <a:solidFill>
                  <a:srgbClr val="FF0000"/>
                </a:solidFill>
                <a:latin typeface="Roboto"/>
                <a:ea typeface="Roboto"/>
                <a:cs typeface="Roboto"/>
                <a:sym typeface="Roboto"/>
              </a:rPr>
              <a:t>we just calculate the area of the polygons:</a:t>
            </a:r>
            <a:endParaRPr>
              <a:solidFill>
                <a:srgbClr val="FF0000"/>
              </a:solidFill>
              <a:latin typeface="Roboto"/>
              <a:ea typeface="Roboto"/>
              <a:cs typeface="Roboto"/>
              <a:sym typeface="Roboto"/>
            </a:endParaRPr>
          </a:p>
          <a:p>
            <a:pPr indent="0" lvl="0" marL="0" rtl="0" algn="l">
              <a:spcBef>
                <a:spcPts val="0"/>
              </a:spcBef>
              <a:spcAft>
                <a:spcPts val="0"/>
              </a:spcAft>
              <a:buNone/>
            </a:pPr>
            <a:r>
              <a:rPr lang="it">
                <a:solidFill>
                  <a:srgbClr val="FF0000"/>
                </a:solidFill>
                <a:latin typeface="Roboto"/>
                <a:ea typeface="Roboto"/>
                <a:cs typeface="Roboto"/>
                <a:sym typeface="Roboto"/>
              </a:rPr>
              <a:t>1- (BxH)+(BxH) = (0.2x0.19)+(0.04x0.033)=0.03932 W</a:t>
            </a:r>
            <a:endParaRPr>
              <a:solidFill>
                <a:srgbClr val="FF0000"/>
              </a:solidFill>
              <a:latin typeface="Roboto"/>
              <a:ea typeface="Roboto"/>
              <a:cs typeface="Roboto"/>
              <a:sym typeface="Roboto"/>
            </a:endParaRPr>
          </a:p>
          <a:p>
            <a:pPr indent="0" lvl="0" marL="0" rtl="0" algn="l">
              <a:spcBef>
                <a:spcPts val="0"/>
              </a:spcBef>
              <a:spcAft>
                <a:spcPts val="0"/>
              </a:spcAft>
              <a:buNone/>
            </a:pPr>
            <a:r>
              <a:t/>
            </a:r>
            <a:endParaRPr>
              <a:solidFill>
                <a:srgbClr val="FF0000"/>
              </a:solidFill>
              <a:latin typeface="Roboto"/>
              <a:ea typeface="Roboto"/>
              <a:cs typeface="Roboto"/>
              <a:sym typeface="Roboto"/>
            </a:endParaRPr>
          </a:p>
          <a:p>
            <a:pPr indent="0" lvl="0" marL="0" rtl="0" algn="l">
              <a:spcBef>
                <a:spcPts val="0"/>
              </a:spcBef>
              <a:spcAft>
                <a:spcPts val="0"/>
              </a:spcAft>
              <a:buNone/>
            </a:pPr>
            <a:r>
              <a:rPr lang="it">
                <a:solidFill>
                  <a:srgbClr val="FF0000"/>
                </a:solidFill>
                <a:latin typeface="Roboto"/>
                <a:ea typeface="Roboto"/>
                <a:cs typeface="Roboto"/>
                <a:sym typeface="Roboto"/>
              </a:rPr>
              <a:t>2- BxH = 0.1x0.055 = 0.0055 W</a:t>
            </a:r>
            <a:endParaRPr>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1000"/>
                                        <p:tgtEl>
                                          <p:spTgt spid="2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1000"/>
                                        <p:tgtEl>
                                          <p:spTgt spid="2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DEVICE CONSUMPTION</a:t>
            </a:r>
            <a:endParaRPr/>
          </a:p>
        </p:txBody>
      </p:sp>
      <p:sp>
        <p:nvSpPr>
          <p:cNvPr id="307" name="Google Shape;307;p36"/>
          <p:cNvSpPr txBox="1"/>
          <p:nvPr/>
        </p:nvSpPr>
        <p:spPr>
          <a:xfrm>
            <a:off x="346650" y="1376200"/>
            <a:ext cx="84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graphicFrame>
        <p:nvGraphicFramePr>
          <p:cNvPr id="308" name="Google Shape;308;p36"/>
          <p:cNvGraphicFramePr/>
          <p:nvPr/>
        </p:nvGraphicFramePr>
        <p:xfrm>
          <a:off x="135500" y="1333925"/>
          <a:ext cx="3000000" cy="3000000"/>
        </p:xfrm>
        <a:graphic>
          <a:graphicData uri="http://schemas.openxmlformats.org/drawingml/2006/table">
            <a:tbl>
              <a:tblPr>
                <a:noFill/>
                <a:tableStyleId>{11856FB2-00FA-4179-B3CF-E274AF4537C9}</a:tableStyleId>
              </a:tblPr>
              <a:tblGrid>
                <a:gridCol w="1109125"/>
                <a:gridCol w="1109125"/>
                <a:gridCol w="1109125"/>
                <a:gridCol w="1109125"/>
                <a:gridCol w="1109125"/>
                <a:gridCol w="1109125"/>
                <a:gridCol w="1109125"/>
                <a:gridCol w="1109125"/>
              </a:tblGrid>
              <a:tr h="699750">
                <a:tc>
                  <a:txBody>
                    <a:bodyPr/>
                    <a:lstStyle/>
                    <a:p>
                      <a:pPr indent="0" lvl="0" marL="0" rtl="0" algn="l">
                        <a:lnSpc>
                          <a:spcPct val="80000"/>
                        </a:lnSpc>
                        <a:spcBef>
                          <a:spcPts val="0"/>
                        </a:spcBef>
                        <a:spcAft>
                          <a:spcPts val="0"/>
                        </a:spcAft>
                        <a:buNone/>
                      </a:pPr>
                      <a:r>
                        <a:rPr lang="it" sz="1100"/>
                        <a:t>Device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Voltage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Wattage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Current</a:t>
                      </a:r>
                      <a:endParaRPr sz="1100"/>
                    </a:p>
                    <a:p>
                      <a:pPr indent="0" lvl="0" marL="0" rtl="0" algn="l">
                        <a:lnSpc>
                          <a:spcPct val="80000"/>
                        </a:lnSpc>
                        <a:spcBef>
                          <a:spcPts val="0"/>
                        </a:spcBef>
                        <a:spcAft>
                          <a:spcPts val="0"/>
                        </a:spcAft>
                        <a:buNone/>
                      </a:pPr>
                      <a:r>
                        <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Time ON per hour (inside geofence)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Time ON per hour (outside geofence)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Required capacity per hour (inside geofence)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Required capacity </a:t>
                      </a:r>
                      <a:r>
                        <a:rPr lang="it" sz="1100"/>
                        <a:t>per hour </a:t>
                      </a:r>
                      <a:r>
                        <a:rPr lang="it" sz="1100"/>
                        <a:t>(outside geofence)</a:t>
                      </a:r>
                      <a:endParaRPr sz="1100"/>
                    </a:p>
                  </a:txBody>
                  <a:tcPr marT="91425" marB="91425" marR="91425" marL="91425"/>
                </a:tc>
              </a:tr>
              <a:tr h="334025">
                <a:tc>
                  <a:txBody>
                    <a:bodyPr/>
                    <a:lstStyle/>
                    <a:p>
                      <a:pPr indent="0" lvl="0" marL="0" rtl="0" algn="l">
                        <a:lnSpc>
                          <a:spcPct val="80000"/>
                        </a:lnSpc>
                        <a:spcBef>
                          <a:spcPts val="0"/>
                        </a:spcBef>
                        <a:spcAft>
                          <a:spcPts val="0"/>
                        </a:spcAft>
                        <a:buNone/>
                      </a:pPr>
                      <a:r>
                        <a:rPr lang="it" sz="1100"/>
                        <a:t>Board</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250mW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50mA</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3600s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3600s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50mAh</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50mAh</a:t>
                      </a:r>
                      <a:endParaRPr sz="1100"/>
                    </a:p>
                  </a:txBody>
                  <a:tcPr marT="91425" marB="91425" marR="91425" marL="91425"/>
                </a:tc>
              </a:tr>
              <a:tr h="445300">
                <a:tc>
                  <a:txBody>
                    <a:bodyPr/>
                    <a:lstStyle/>
                    <a:p>
                      <a:pPr indent="0" lvl="0" marL="0" rtl="0" algn="l">
                        <a:lnSpc>
                          <a:spcPct val="80000"/>
                        </a:lnSpc>
                        <a:spcBef>
                          <a:spcPts val="0"/>
                        </a:spcBef>
                        <a:spcAft>
                          <a:spcPts val="0"/>
                        </a:spcAft>
                        <a:buNone/>
                      </a:pPr>
                      <a:r>
                        <a:rPr lang="it" sz="1100"/>
                        <a:t>LoRaWan (send)</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190mW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38mA</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0.2s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6x 0.2s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0.0021 mAh</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0.012666mAh</a:t>
                      </a:r>
                      <a:endParaRPr sz="1100"/>
                    </a:p>
                  </a:txBody>
                  <a:tcPr marT="91425" marB="91425" marR="91425" marL="91425"/>
                </a:tc>
              </a:tr>
              <a:tr h="421975">
                <a:tc>
                  <a:txBody>
                    <a:bodyPr/>
                    <a:lstStyle/>
                    <a:p>
                      <a:pPr indent="0" lvl="0" marL="0" rtl="0" algn="l">
                        <a:lnSpc>
                          <a:spcPct val="80000"/>
                        </a:lnSpc>
                        <a:spcBef>
                          <a:spcPts val="0"/>
                        </a:spcBef>
                        <a:spcAft>
                          <a:spcPts val="0"/>
                        </a:spcAft>
                        <a:buNone/>
                      </a:pPr>
                      <a:r>
                        <a:rPr lang="it" sz="1100"/>
                        <a:t>LoraWan (receive)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50mW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10mA</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0.1s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6x 0.1s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0.000278mAh</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0.001666mAh</a:t>
                      </a:r>
                      <a:endParaRPr sz="1100"/>
                    </a:p>
                  </a:txBody>
                  <a:tcPr marT="91425" marB="91425" marR="91425" marL="91425"/>
                </a:tc>
              </a:tr>
              <a:tr h="348350">
                <a:tc>
                  <a:txBody>
                    <a:bodyPr/>
                    <a:lstStyle/>
                    <a:p>
                      <a:pPr indent="0" lvl="0" marL="0" rtl="0" algn="l">
                        <a:lnSpc>
                          <a:spcPct val="80000"/>
                        </a:lnSpc>
                        <a:spcBef>
                          <a:spcPts val="0"/>
                        </a:spcBef>
                        <a:spcAft>
                          <a:spcPts val="0"/>
                        </a:spcAft>
                        <a:buNone/>
                      </a:pPr>
                      <a:r>
                        <a:rPr lang="it" sz="1100"/>
                        <a:t>GPS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175mW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35mA</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10s to 100s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6x(</a:t>
                      </a:r>
                      <a:r>
                        <a:rPr lang="it" sz="1100"/>
                        <a:t>10 to 100s)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0.98 mAh</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5.95mAh</a:t>
                      </a:r>
                      <a:endParaRPr sz="1100"/>
                    </a:p>
                  </a:txBody>
                  <a:tcPr marT="91425" marB="91425" marR="91425" marL="91425"/>
                </a:tc>
              </a:tr>
              <a:tr h="334025">
                <a:tc>
                  <a:txBody>
                    <a:bodyPr/>
                    <a:lstStyle/>
                    <a:p>
                      <a:pPr indent="0" lvl="0" marL="0" rtl="0" algn="l">
                        <a:lnSpc>
                          <a:spcPct val="80000"/>
                        </a:lnSpc>
                        <a:spcBef>
                          <a:spcPts val="0"/>
                        </a:spcBef>
                        <a:spcAft>
                          <a:spcPts val="0"/>
                        </a:spcAft>
                        <a:buNone/>
                      </a:pPr>
                      <a:r>
                        <a:rPr lang="it" sz="1100"/>
                        <a:t>Buzzer</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3.3V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46.2mW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14mA</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3600s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0mAh</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14mAh</a:t>
                      </a:r>
                      <a:endParaRPr sz="1100"/>
                    </a:p>
                  </a:txBody>
                  <a:tcPr marT="91425" marB="91425" marR="91425" marL="91425"/>
                </a:tc>
              </a:tr>
              <a:tr h="334025">
                <a:tc>
                  <a:txBody>
                    <a:bodyPr/>
                    <a:lstStyle/>
                    <a:p>
                      <a:pPr indent="0" lvl="0" marL="0" rtl="0" algn="l">
                        <a:lnSpc>
                          <a:spcPct val="80000"/>
                        </a:lnSpc>
                        <a:spcBef>
                          <a:spcPts val="0"/>
                        </a:spcBef>
                        <a:spcAft>
                          <a:spcPts val="0"/>
                        </a:spcAft>
                        <a:buNone/>
                      </a:pPr>
                      <a:r>
                        <a:rPr lang="it" sz="1100"/>
                        <a:t>LED</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3.3V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49.5mW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15mA</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3600s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0mAh</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15mAh</a:t>
                      </a:r>
                      <a:endParaRPr sz="1100"/>
                    </a:p>
                  </a:txBody>
                  <a:tcPr marT="91425" marB="91425" marR="91425" marL="91425"/>
                </a:tc>
              </a:tr>
              <a:tr h="334025">
                <a:tc>
                  <a:txBody>
                    <a:bodyPr/>
                    <a:lstStyle/>
                    <a:p>
                      <a:pPr indent="0" lvl="0" marL="0" rtl="0" algn="l">
                        <a:lnSpc>
                          <a:spcPct val="80000"/>
                        </a:lnSpc>
                        <a:spcBef>
                          <a:spcPts val="0"/>
                        </a:spcBef>
                        <a:spcAft>
                          <a:spcPts val="0"/>
                        </a:spcAft>
                        <a:buNone/>
                      </a:pPr>
                      <a:r>
                        <a:rPr lang="it" sz="1100"/>
                        <a:t>Total per hour</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solidFill>
                            <a:srgbClr val="FF0000"/>
                          </a:solidFill>
                        </a:rPr>
                        <a:t>50.98mAh</a:t>
                      </a:r>
                      <a:endParaRPr sz="1100">
                        <a:solidFill>
                          <a:srgbClr val="FF0000"/>
                        </a:solidFill>
                      </a:endParaRPr>
                    </a:p>
                  </a:txBody>
                  <a:tcPr marT="91425" marB="91425" marR="91425" marL="91425"/>
                </a:tc>
                <a:tc>
                  <a:txBody>
                    <a:bodyPr/>
                    <a:lstStyle/>
                    <a:p>
                      <a:pPr indent="0" lvl="0" marL="0" rtl="0" algn="l">
                        <a:lnSpc>
                          <a:spcPct val="80000"/>
                        </a:lnSpc>
                        <a:spcBef>
                          <a:spcPts val="0"/>
                        </a:spcBef>
                        <a:spcAft>
                          <a:spcPts val="0"/>
                        </a:spcAft>
                        <a:buNone/>
                      </a:pPr>
                      <a:r>
                        <a:rPr lang="it" sz="1100">
                          <a:solidFill>
                            <a:srgbClr val="FF0000"/>
                          </a:solidFill>
                          <a:latin typeface="Roboto"/>
                          <a:ea typeface="Roboto"/>
                          <a:cs typeface="Roboto"/>
                          <a:sym typeface="Roboto"/>
                        </a:rPr>
                        <a:t>84.95mAh</a:t>
                      </a:r>
                      <a:endParaRPr sz="1100">
                        <a:solidFill>
                          <a:srgbClr val="FF0000"/>
                        </a:solidFill>
                        <a:latin typeface="Roboto"/>
                        <a:ea typeface="Roboto"/>
                        <a:cs typeface="Roboto"/>
                        <a:sym typeface="Roboto"/>
                      </a:endParaRPr>
                    </a:p>
                  </a:txBody>
                  <a:tcPr marT="91425" marB="91425" marR="91425" marL="91425"/>
                </a:tc>
              </a:tr>
              <a:tr h="334025">
                <a:tc>
                  <a:txBody>
                    <a:bodyPr/>
                    <a:lstStyle/>
                    <a:p>
                      <a:pPr indent="0" lvl="0" marL="0" rtl="0" algn="l">
                        <a:lnSpc>
                          <a:spcPct val="80000"/>
                        </a:lnSpc>
                        <a:spcBef>
                          <a:spcPts val="0"/>
                        </a:spcBef>
                        <a:spcAft>
                          <a:spcPts val="0"/>
                        </a:spcAft>
                        <a:buNone/>
                      </a:pPr>
                      <a:r>
                        <a:rPr lang="it" sz="1100"/>
                        <a:t>Total per 24hrs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solidFill>
                            <a:srgbClr val="FF0000"/>
                          </a:solidFill>
                        </a:rPr>
                        <a:t>1223.52 mAh</a:t>
                      </a:r>
                      <a:endParaRPr sz="1100">
                        <a:solidFill>
                          <a:srgbClr val="FF0000"/>
                        </a:solidFill>
                      </a:endParaRPr>
                    </a:p>
                  </a:txBody>
                  <a:tcPr marT="91425" marB="91425" marR="91425" marL="91425"/>
                </a:tc>
                <a:tc>
                  <a:txBody>
                    <a:bodyPr/>
                    <a:lstStyle/>
                    <a:p>
                      <a:pPr indent="0" lvl="0" marL="0" rtl="0" algn="l">
                        <a:lnSpc>
                          <a:spcPct val="80000"/>
                        </a:lnSpc>
                        <a:spcBef>
                          <a:spcPts val="0"/>
                        </a:spcBef>
                        <a:spcAft>
                          <a:spcPts val="0"/>
                        </a:spcAft>
                        <a:buNone/>
                      </a:pPr>
                      <a:r>
                        <a:rPr lang="it" sz="1100">
                          <a:solidFill>
                            <a:srgbClr val="FF0000"/>
                          </a:solidFill>
                          <a:latin typeface="Roboto"/>
                          <a:ea typeface="Roboto"/>
                          <a:cs typeface="Roboto"/>
                          <a:sym typeface="Roboto"/>
                        </a:rPr>
                        <a:t>2038.8 mAh</a:t>
                      </a:r>
                      <a:endParaRPr sz="1100">
                        <a:solidFill>
                          <a:srgbClr val="FF0000"/>
                        </a:solidFill>
                        <a:latin typeface="Roboto"/>
                        <a:ea typeface="Roboto"/>
                        <a:cs typeface="Roboto"/>
                        <a:sym typeface="Roboto"/>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SOME CONSIDERATIONS</a:t>
            </a:r>
            <a:endParaRPr/>
          </a:p>
        </p:txBody>
      </p:sp>
      <p:graphicFrame>
        <p:nvGraphicFramePr>
          <p:cNvPr id="314" name="Google Shape;314;p37"/>
          <p:cNvGraphicFramePr/>
          <p:nvPr/>
        </p:nvGraphicFramePr>
        <p:xfrm>
          <a:off x="666613" y="2626675"/>
          <a:ext cx="3000000" cy="3000000"/>
        </p:xfrm>
        <a:graphic>
          <a:graphicData uri="http://schemas.openxmlformats.org/drawingml/2006/table">
            <a:tbl>
              <a:tblPr>
                <a:noFill/>
                <a:tableStyleId>{11856FB2-00FA-4179-B3CF-E274AF4537C9}</a:tableStyleId>
              </a:tblPr>
              <a:tblGrid>
                <a:gridCol w="1700650"/>
                <a:gridCol w="1423675"/>
                <a:gridCol w="1562150"/>
                <a:gridCol w="1562150"/>
                <a:gridCol w="1562150"/>
              </a:tblGrid>
              <a:tr h="373600">
                <a:tc>
                  <a:txBody>
                    <a:bodyPr/>
                    <a:lstStyle/>
                    <a:p>
                      <a:pPr indent="0" lvl="0" marL="0" rtl="0" algn="ctr">
                        <a:spcBef>
                          <a:spcPts val="0"/>
                        </a:spcBef>
                        <a:spcAft>
                          <a:spcPts val="0"/>
                        </a:spcAft>
                        <a:buNone/>
                      </a:pPr>
                      <a:r>
                        <a:rPr lang="it"/>
                        <a:t>SAMPLING TIME</a:t>
                      </a:r>
                      <a:endParaRPr/>
                    </a:p>
                  </a:txBody>
                  <a:tcPr marT="91425" marB="91425" marR="91425" marL="91425" anchor="ctr"/>
                </a:tc>
                <a:tc>
                  <a:txBody>
                    <a:bodyPr/>
                    <a:lstStyle/>
                    <a:p>
                      <a:pPr indent="0" lvl="0" marL="0" rtl="0" algn="ctr">
                        <a:spcBef>
                          <a:spcPts val="0"/>
                        </a:spcBef>
                        <a:spcAft>
                          <a:spcPts val="0"/>
                        </a:spcAft>
                        <a:buNone/>
                      </a:pPr>
                      <a:r>
                        <a:rPr lang="it"/>
                        <a:t>5 minutes</a:t>
                      </a:r>
                      <a:endParaRPr/>
                    </a:p>
                  </a:txBody>
                  <a:tcPr marT="91425" marB="91425" marR="91425" marL="91425" anchor="ctr"/>
                </a:tc>
                <a:tc>
                  <a:txBody>
                    <a:bodyPr/>
                    <a:lstStyle/>
                    <a:p>
                      <a:pPr indent="0" lvl="0" marL="0" rtl="0" algn="ctr">
                        <a:spcBef>
                          <a:spcPts val="0"/>
                        </a:spcBef>
                        <a:spcAft>
                          <a:spcPts val="0"/>
                        </a:spcAft>
                        <a:buNone/>
                      </a:pPr>
                      <a:r>
                        <a:rPr lang="it"/>
                        <a:t>10 minutes</a:t>
                      </a:r>
                      <a:endParaRPr/>
                    </a:p>
                  </a:txBody>
                  <a:tcPr marT="91425" marB="91425" marR="91425" marL="91425" anchor="ctr"/>
                </a:tc>
                <a:tc>
                  <a:txBody>
                    <a:bodyPr/>
                    <a:lstStyle/>
                    <a:p>
                      <a:pPr indent="0" lvl="0" marL="0" rtl="0" algn="ctr">
                        <a:spcBef>
                          <a:spcPts val="0"/>
                        </a:spcBef>
                        <a:spcAft>
                          <a:spcPts val="0"/>
                        </a:spcAft>
                        <a:buNone/>
                      </a:pPr>
                      <a:r>
                        <a:rPr lang="it"/>
                        <a:t>30 minutes</a:t>
                      </a:r>
                      <a:endParaRPr/>
                    </a:p>
                  </a:txBody>
                  <a:tcPr marT="91425" marB="91425" marR="91425" marL="91425" anchor="ctr"/>
                </a:tc>
                <a:tc>
                  <a:txBody>
                    <a:bodyPr/>
                    <a:lstStyle/>
                    <a:p>
                      <a:pPr indent="0" lvl="0" marL="0" rtl="0" algn="ctr">
                        <a:spcBef>
                          <a:spcPts val="0"/>
                        </a:spcBef>
                        <a:spcAft>
                          <a:spcPts val="0"/>
                        </a:spcAft>
                        <a:buNone/>
                      </a:pPr>
                      <a:r>
                        <a:rPr lang="it"/>
                        <a:t>1 hour</a:t>
                      </a:r>
                      <a:endParaRPr/>
                    </a:p>
                  </a:txBody>
                  <a:tcPr marT="91425" marB="91425" marR="91425" marL="91425" anchor="ctr"/>
                </a:tc>
              </a:tr>
              <a:tr h="373600">
                <a:tc>
                  <a:txBody>
                    <a:bodyPr/>
                    <a:lstStyle/>
                    <a:p>
                      <a:pPr indent="0" lvl="0" marL="0" rtl="0" algn="ctr">
                        <a:spcBef>
                          <a:spcPts val="0"/>
                        </a:spcBef>
                        <a:spcAft>
                          <a:spcPts val="0"/>
                        </a:spcAft>
                        <a:buNone/>
                      </a:pPr>
                      <a:r>
                        <a:rPr lang="it">
                          <a:solidFill>
                            <a:srgbClr val="202124"/>
                          </a:solidFill>
                        </a:rPr>
                        <a:t>Inside Geofence</a:t>
                      </a:r>
                      <a:endParaRPr>
                        <a:solidFill>
                          <a:srgbClr val="202124"/>
                        </a:solidFill>
                      </a:endParaRPr>
                    </a:p>
                  </a:txBody>
                  <a:tcPr marT="91425" marB="91425" marR="91425" marL="91425" anchor="ctr"/>
                </a:tc>
                <a:tc>
                  <a:txBody>
                    <a:bodyPr/>
                    <a:lstStyle/>
                    <a:p>
                      <a:pPr indent="0" lvl="0" marL="0" rtl="0" algn="ctr">
                        <a:spcBef>
                          <a:spcPts val="0"/>
                        </a:spcBef>
                        <a:spcAft>
                          <a:spcPts val="0"/>
                        </a:spcAft>
                        <a:buNone/>
                      </a:pPr>
                      <a:r>
                        <a:rPr lang="it">
                          <a:solidFill>
                            <a:srgbClr val="202124"/>
                          </a:solidFill>
                        </a:rPr>
                        <a:t>1485.6 mAh</a:t>
                      </a:r>
                      <a:endParaRPr>
                        <a:solidFill>
                          <a:srgbClr val="202124"/>
                        </a:solidFill>
                      </a:endParaRPr>
                    </a:p>
                  </a:txBody>
                  <a:tcPr marT="91425" marB="91425" marR="91425" marL="91425" anchor="ctr"/>
                </a:tc>
                <a:tc>
                  <a:txBody>
                    <a:bodyPr/>
                    <a:lstStyle/>
                    <a:p>
                      <a:pPr indent="0" lvl="0" marL="0" rtl="0" algn="ctr">
                        <a:spcBef>
                          <a:spcPts val="0"/>
                        </a:spcBef>
                        <a:spcAft>
                          <a:spcPts val="0"/>
                        </a:spcAft>
                        <a:buNone/>
                      </a:pPr>
                      <a:r>
                        <a:rPr lang="it">
                          <a:solidFill>
                            <a:srgbClr val="202124"/>
                          </a:solidFill>
                        </a:rPr>
                        <a:t>1342.8 mAh</a:t>
                      </a:r>
                      <a:endParaRPr>
                        <a:solidFill>
                          <a:srgbClr val="202124"/>
                        </a:solidFill>
                      </a:endParaRPr>
                    </a:p>
                  </a:txBody>
                  <a:tcPr marT="91425" marB="91425" marR="91425" marL="91425" anchor="ctr"/>
                </a:tc>
                <a:tc>
                  <a:txBody>
                    <a:bodyPr/>
                    <a:lstStyle/>
                    <a:p>
                      <a:pPr indent="0" lvl="0" marL="0" rtl="0" algn="ctr">
                        <a:spcBef>
                          <a:spcPts val="0"/>
                        </a:spcBef>
                        <a:spcAft>
                          <a:spcPts val="0"/>
                        </a:spcAft>
                        <a:buNone/>
                      </a:pPr>
                      <a:r>
                        <a:rPr lang="it">
                          <a:solidFill>
                            <a:srgbClr val="FF0000"/>
                          </a:solidFill>
                        </a:rPr>
                        <a:t>1246.2 mAh</a:t>
                      </a:r>
                      <a:endParaRPr>
                        <a:solidFill>
                          <a:srgbClr val="FF0000"/>
                        </a:solidFill>
                      </a:endParaRPr>
                    </a:p>
                  </a:txBody>
                  <a:tcPr marT="91425" marB="91425" marR="91425" marL="91425" anchor="ctr"/>
                </a:tc>
                <a:tc>
                  <a:txBody>
                    <a:bodyPr/>
                    <a:lstStyle/>
                    <a:p>
                      <a:pPr indent="0" lvl="0" marL="0" rtl="0" algn="ctr">
                        <a:lnSpc>
                          <a:spcPct val="80000"/>
                        </a:lnSpc>
                        <a:spcBef>
                          <a:spcPts val="0"/>
                        </a:spcBef>
                        <a:spcAft>
                          <a:spcPts val="0"/>
                        </a:spcAft>
                        <a:buNone/>
                      </a:pPr>
                      <a:r>
                        <a:rPr lang="it" u="sng">
                          <a:solidFill>
                            <a:srgbClr val="FF0000"/>
                          </a:solidFill>
                        </a:rPr>
                        <a:t>1223.52</a:t>
                      </a:r>
                      <a:r>
                        <a:rPr lang="it" u="sng">
                          <a:solidFill>
                            <a:srgbClr val="FF0000"/>
                          </a:solidFill>
                        </a:rPr>
                        <a:t> mAh</a:t>
                      </a:r>
                      <a:endParaRPr u="sng">
                        <a:solidFill>
                          <a:srgbClr val="FF0000"/>
                        </a:solidFill>
                      </a:endParaRPr>
                    </a:p>
                  </a:txBody>
                  <a:tcPr marT="91425" marB="91425" marR="91425" marL="91425" anchor="ctr"/>
                </a:tc>
              </a:tr>
              <a:tr h="388750">
                <a:tc>
                  <a:txBody>
                    <a:bodyPr/>
                    <a:lstStyle/>
                    <a:p>
                      <a:pPr indent="0" lvl="0" marL="0" rtl="0" algn="ctr">
                        <a:spcBef>
                          <a:spcPts val="0"/>
                        </a:spcBef>
                        <a:spcAft>
                          <a:spcPts val="0"/>
                        </a:spcAft>
                        <a:buNone/>
                      </a:pPr>
                      <a:r>
                        <a:rPr lang="it">
                          <a:solidFill>
                            <a:srgbClr val="202124"/>
                          </a:solidFill>
                        </a:rPr>
                        <a:t>Outside Geofence</a:t>
                      </a:r>
                      <a:endParaRPr>
                        <a:solidFill>
                          <a:srgbClr val="202124"/>
                        </a:solidFill>
                      </a:endParaRPr>
                    </a:p>
                  </a:txBody>
                  <a:tcPr marT="91425" marB="91425" marR="91425" marL="91425" anchor="ctr"/>
                </a:tc>
                <a:tc>
                  <a:txBody>
                    <a:bodyPr/>
                    <a:lstStyle/>
                    <a:p>
                      <a:pPr indent="0" lvl="0" marL="0" rtl="0" algn="ctr">
                        <a:lnSpc>
                          <a:spcPct val="80000"/>
                        </a:lnSpc>
                        <a:spcBef>
                          <a:spcPts val="0"/>
                        </a:spcBef>
                        <a:spcAft>
                          <a:spcPts val="0"/>
                        </a:spcAft>
                        <a:buNone/>
                      </a:pPr>
                      <a:r>
                        <a:rPr lang="it" u="sng">
                          <a:solidFill>
                            <a:srgbClr val="FF0000"/>
                          </a:solidFill>
                        </a:rPr>
                        <a:t>2181.6 mAh</a:t>
                      </a:r>
                      <a:endParaRPr u="sng">
                        <a:solidFill>
                          <a:srgbClr val="FF0000"/>
                        </a:solidFill>
                      </a:endParaRPr>
                    </a:p>
                  </a:txBody>
                  <a:tcPr marT="91425" marB="91425" marR="91425" marL="91425" anchor="ctr"/>
                </a:tc>
                <a:tc>
                  <a:txBody>
                    <a:bodyPr/>
                    <a:lstStyle/>
                    <a:p>
                      <a:pPr indent="0" lvl="0" marL="0" rtl="0" algn="ctr">
                        <a:lnSpc>
                          <a:spcPct val="80000"/>
                        </a:lnSpc>
                        <a:spcBef>
                          <a:spcPts val="0"/>
                        </a:spcBef>
                        <a:spcAft>
                          <a:spcPts val="0"/>
                        </a:spcAft>
                        <a:buNone/>
                      </a:pPr>
                      <a:r>
                        <a:rPr lang="it">
                          <a:solidFill>
                            <a:srgbClr val="FF0000"/>
                          </a:solidFill>
                        </a:rPr>
                        <a:t>2038.8 mAh</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it">
                          <a:solidFill>
                            <a:srgbClr val="202124"/>
                          </a:solidFill>
                        </a:rPr>
                        <a:t>1942.2 mAh</a:t>
                      </a:r>
                      <a:endParaRPr>
                        <a:solidFill>
                          <a:srgbClr val="202124"/>
                        </a:solidFill>
                      </a:endParaRPr>
                    </a:p>
                  </a:txBody>
                  <a:tcPr marT="91425" marB="91425" marR="91425" marL="91425" anchor="ctr"/>
                </a:tc>
                <a:tc>
                  <a:txBody>
                    <a:bodyPr/>
                    <a:lstStyle/>
                    <a:p>
                      <a:pPr indent="0" lvl="0" marL="0" rtl="0" algn="ctr">
                        <a:spcBef>
                          <a:spcPts val="0"/>
                        </a:spcBef>
                        <a:spcAft>
                          <a:spcPts val="0"/>
                        </a:spcAft>
                        <a:buNone/>
                      </a:pPr>
                      <a:r>
                        <a:rPr lang="it">
                          <a:solidFill>
                            <a:srgbClr val="202124"/>
                          </a:solidFill>
                        </a:rPr>
                        <a:t>1919.52 mAh</a:t>
                      </a:r>
                      <a:endParaRPr>
                        <a:solidFill>
                          <a:srgbClr val="202124"/>
                        </a:solidFill>
                      </a:endParaRPr>
                    </a:p>
                  </a:txBody>
                  <a:tcPr marT="91425" marB="91425" marR="91425" marL="91425" anchor="ctr"/>
                </a:tc>
              </a:tr>
            </a:tbl>
          </a:graphicData>
        </a:graphic>
      </p:graphicFrame>
      <p:sp>
        <p:nvSpPr>
          <p:cNvPr id="315" name="Google Shape;315;p37"/>
          <p:cNvSpPr txBox="1"/>
          <p:nvPr/>
        </p:nvSpPr>
        <p:spPr>
          <a:xfrm>
            <a:off x="675325" y="3961125"/>
            <a:ext cx="779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In this table it is possible to notice that the difference in consumption is so little that it allows to adjust the rate to a faster rate in both scenarios. It is anyway not convenient to reduce communication rate outside geofence in order to find the pet with high accuracy.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16" name="Google Shape;316;p37"/>
          <p:cNvSpPr txBox="1"/>
          <p:nvPr/>
        </p:nvSpPr>
        <p:spPr>
          <a:xfrm>
            <a:off x="675300" y="1481950"/>
            <a:ext cx="779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We consider also the possibility to choose between different sampling times in order to let the user choose the preferred option between low consumption and high sample rate. In the following table are reported the different total consumptions for 24 hours of activity.</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DEVICE CONSUMPTION (assumptions)</a:t>
            </a:r>
            <a:endParaRPr/>
          </a:p>
        </p:txBody>
      </p:sp>
      <p:sp>
        <p:nvSpPr>
          <p:cNvPr id="322" name="Google Shape;322;p38"/>
          <p:cNvSpPr txBox="1"/>
          <p:nvPr/>
        </p:nvSpPr>
        <p:spPr>
          <a:xfrm>
            <a:off x="346650" y="1376200"/>
            <a:ext cx="84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graphicFrame>
        <p:nvGraphicFramePr>
          <p:cNvPr id="323" name="Google Shape;323;p38"/>
          <p:cNvGraphicFramePr/>
          <p:nvPr/>
        </p:nvGraphicFramePr>
        <p:xfrm>
          <a:off x="135500" y="1333925"/>
          <a:ext cx="3000000" cy="3000000"/>
        </p:xfrm>
        <a:graphic>
          <a:graphicData uri="http://schemas.openxmlformats.org/drawingml/2006/table">
            <a:tbl>
              <a:tblPr>
                <a:noFill/>
                <a:tableStyleId>{11856FB2-00FA-4179-B3CF-E274AF4537C9}</a:tableStyleId>
              </a:tblPr>
              <a:tblGrid>
                <a:gridCol w="1109125"/>
                <a:gridCol w="1109125"/>
                <a:gridCol w="1109125"/>
                <a:gridCol w="1109125"/>
                <a:gridCol w="1109125"/>
                <a:gridCol w="1109125"/>
                <a:gridCol w="1109125"/>
                <a:gridCol w="1109125"/>
              </a:tblGrid>
              <a:tr h="699750">
                <a:tc>
                  <a:txBody>
                    <a:bodyPr/>
                    <a:lstStyle/>
                    <a:p>
                      <a:pPr indent="0" lvl="0" marL="0" rtl="0" algn="l">
                        <a:lnSpc>
                          <a:spcPct val="80000"/>
                        </a:lnSpc>
                        <a:spcBef>
                          <a:spcPts val="0"/>
                        </a:spcBef>
                        <a:spcAft>
                          <a:spcPts val="0"/>
                        </a:spcAft>
                        <a:buNone/>
                      </a:pPr>
                      <a:r>
                        <a:rPr lang="it" sz="1100"/>
                        <a:t>Device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Voltage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Wattage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Current</a:t>
                      </a:r>
                      <a:endParaRPr sz="1100"/>
                    </a:p>
                    <a:p>
                      <a:pPr indent="0" lvl="0" marL="0" rtl="0" algn="l">
                        <a:lnSpc>
                          <a:spcPct val="80000"/>
                        </a:lnSpc>
                        <a:spcBef>
                          <a:spcPts val="0"/>
                        </a:spcBef>
                        <a:spcAft>
                          <a:spcPts val="0"/>
                        </a:spcAft>
                        <a:buNone/>
                      </a:pPr>
                      <a:r>
                        <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Time ON per hour (inside geofence)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Time ON per hour (outside geofence)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Required capacity per hour (inside geofence)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Required capacity per hour (outside geofence)</a:t>
                      </a:r>
                      <a:endParaRPr sz="1100"/>
                    </a:p>
                  </a:txBody>
                  <a:tcPr marT="91425" marB="91425" marR="91425" marL="91425"/>
                </a:tc>
              </a:tr>
              <a:tr h="316250">
                <a:tc>
                  <a:txBody>
                    <a:bodyPr/>
                    <a:lstStyle/>
                    <a:p>
                      <a:pPr indent="0" lvl="0" marL="0" rtl="0" algn="l">
                        <a:lnSpc>
                          <a:spcPct val="80000"/>
                        </a:lnSpc>
                        <a:spcBef>
                          <a:spcPts val="0"/>
                        </a:spcBef>
                        <a:spcAft>
                          <a:spcPts val="0"/>
                        </a:spcAft>
                        <a:buNone/>
                      </a:pPr>
                      <a:r>
                        <a:rPr lang="it" sz="1100"/>
                        <a:t>Board</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250mW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50mA/</a:t>
                      </a:r>
                      <a:r>
                        <a:rPr lang="it" sz="1100" u="sng">
                          <a:solidFill>
                            <a:schemeClr val="hlink"/>
                          </a:solidFill>
                          <a:hlinkClick r:id="rId3"/>
                        </a:rPr>
                        <a:t>1</a:t>
                      </a:r>
                      <a:r>
                        <a:rPr lang="it" sz="1100">
                          <a:solidFill>
                            <a:srgbClr val="FF9900"/>
                          </a:solidFill>
                        </a:rPr>
                        <a:t>mA  </a:t>
                      </a:r>
                      <a:endParaRPr sz="1100">
                        <a:solidFill>
                          <a:srgbClr val="FF9900"/>
                        </a:solidFill>
                      </a:endParaRPr>
                    </a:p>
                  </a:txBody>
                  <a:tcPr marT="91425" marB="91425" marR="91425" marL="91425"/>
                </a:tc>
                <a:tc>
                  <a:txBody>
                    <a:bodyPr/>
                    <a:lstStyle/>
                    <a:p>
                      <a:pPr indent="0" lvl="0" marL="0" rtl="0" algn="l">
                        <a:lnSpc>
                          <a:spcPct val="80000"/>
                        </a:lnSpc>
                        <a:spcBef>
                          <a:spcPts val="0"/>
                        </a:spcBef>
                        <a:spcAft>
                          <a:spcPts val="0"/>
                        </a:spcAft>
                        <a:buNone/>
                      </a:pPr>
                      <a:r>
                        <a:rPr lang="it" sz="900">
                          <a:solidFill>
                            <a:srgbClr val="FF9900"/>
                          </a:solidFill>
                        </a:rPr>
                        <a:t>60s (</a:t>
                      </a:r>
                      <a:r>
                        <a:rPr lang="it" sz="900" u="sng">
                          <a:solidFill>
                            <a:schemeClr val="hlink"/>
                          </a:solidFill>
                          <a:hlinkClick r:id="rId4"/>
                        </a:rPr>
                        <a:t>deep sleep</a:t>
                      </a:r>
                      <a:r>
                        <a:rPr lang="it" sz="900">
                          <a:solidFill>
                            <a:srgbClr val="FF9900"/>
                          </a:solidFill>
                        </a:rPr>
                        <a:t>)</a:t>
                      </a:r>
                      <a:endParaRPr sz="900">
                        <a:solidFill>
                          <a:srgbClr val="FF9900"/>
                        </a:solidFill>
                      </a:endParaRPr>
                    </a:p>
                  </a:txBody>
                  <a:tcPr marT="91425" marB="91425" marR="91425" marL="91425"/>
                </a:tc>
                <a:tc>
                  <a:txBody>
                    <a:bodyPr/>
                    <a:lstStyle/>
                    <a:p>
                      <a:pPr indent="0" lvl="0" marL="0" rtl="0" algn="l">
                        <a:lnSpc>
                          <a:spcPct val="80000"/>
                        </a:lnSpc>
                        <a:spcBef>
                          <a:spcPts val="0"/>
                        </a:spcBef>
                        <a:spcAft>
                          <a:spcPts val="0"/>
                        </a:spcAft>
                        <a:buNone/>
                      </a:pPr>
                      <a:r>
                        <a:rPr lang="it" sz="1100"/>
                        <a:t>3</a:t>
                      </a:r>
                      <a:r>
                        <a:rPr lang="it" sz="1100"/>
                        <a:t>600s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solidFill>
                            <a:srgbClr val="FF9900"/>
                          </a:solidFill>
                        </a:rPr>
                        <a:t>1 + 0.833</a:t>
                      </a:r>
                      <a:r>
                        <a:rPr lang="it" sz="1100">
                          <a:solidFill>
                            <a:srgbClr val="FF9900"/>
                          </a:solidFill>
                        </a:rPr>
                        <a:t>mAh</a:t>
                      </a:r>
                      <a:endParaRPr sz="1100">
                        <a:solidFill>
                          <a:srgbClr val="FF9900"/>
                        </a:solidFill>
                      </a:endParaRPr>
                    </a:p>
                  </a:txBody>
                  <a:tcPr marT="91425" marB="91425" marR="91425" marL="91425"/>
                </a:tc>
                <a:tc>
                  <a:txBody>
                    <a:bodyPr/>
                    <a:lstStyle/>
                    <a:p>
                      <a:pPr indent="0" lvl="0" marL="0" rtl="0" algn="l">
                        <a:lnSpc>
                          <a:spcPct val="80000"/>
                        </a:lnSpc>
                        <a:spcBef>
                          <a:spcPts val="0"/>
                        </a:spcBef>
                        <a:spcAft>
                          <a:spcPts val="0"/>
                        </a:spcAft>
                        <a:buNone/>
                      </a:pPr>
                      <a:r>
                        <a:rPr lang="it" sz="1100"/>
                        <a:t>50mAh</a:t>
                      </a:r>
                      <a:endParaRPr sz="1100"/>
                    </a:p>
                  </a:txBody>
                  <a:tcPr marT="91425" marB="91425" marR="91425" marL="91425"/>
                </a:tc>
              </a:tr>
              <a:tr h="445300">
                <a:tc>
                  <a:txBody>
                    <a:bodyPr/>
                    <a:lstStyle/>
                    <a:p>
                      <a:pPr indent="0" lvl="0" marL="0" rtl="0" algn="l">
                        <a:lnSpc>
                          <a:spcPct val="80000"/>
                        </a:lnSpc>
                        <a:spcBef>
                          <a:spcPts val="0"/>
                        </a:spcBef>
                        <a:spcAft>
                          <a:spcPts val="0"/>
                        </a:spcAft>
                        <a:buNone/>
                      </a:pPr>
                      <a:r>
                        <a:rPr lang="it" sz="1100"/>
                        <a:t>LoRaWan (send)</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190mW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38mA</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0.2s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6x 0.2s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0.0021 mAh</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0.012666mAh</a:t>
                      </a:r>
                      <a:endParaRPr sz="1100"/>
                    </a:p>
                  </a:txBody>
                  <a:tcPr marT="91425" marB="91425" marR="91425" marL="91425"/>
                </a:tc>
              </a:tr>
              <a:tr h="421975">
                <a:tc>
                  <a:txBody>
                    <a:bodyPr/>
                    <a:lstStyle/>
                    <a:p>
                      <a:pPr indent="0" lvl="0" marL="0" rtl="0" algn="l">
                        <a:lnSpc>
                          <a:spcPct val="80000"/>
                        </a:lnSpc>
                        <a:spcBef>
                          <a:spcPts val="0"/>
                        </a:spcBef>
                        <a:spcAft>
                          <a:spcPts val="0"/>
                        </a:spcAft>
                        <a:buNone/>
                      </a:pPr>
                      <a:r>
                        <a:rPr lang="it" sz="1100"/>
                        <a:t>LoraWan (receive)</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50mW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10mA</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0.1s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6x 0.1s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0.000278mAh</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0.001666mAh</a:t>
                      </a:r>
                      <a:endParaRPr sz="1100"/>
                    </a:p>
                  </a:txBody>
                  <a:tcPr marT="91425" marB="91425" marR="91425" marL="91425"/>
                </a:tc>
              </a:tr>
              <a:tr h="348350">
                <a:tc>
                  <a:txBody>
                    <a:bodyPr/>
                    <a:lstStyle/>
                    <a:p>
                      <a:pPr indent="0" lvl="0" marL="0" rtl="0" algn="l">
                        <a:lnSpc>
                          <a:spcPct val="80000"/>
                        </a:lnSpc>
                        <a:spcBef>
                          <a:spcPts val="0"/>
                        </a:spcBef>
                        <a:spcAft>
                          <a:spcPts val="0"/>
                        </a:spcAft>
                        <a:buNone/>
                      </a:pPr>
                      <a:r>
                        <a:rPr lang="it" sz="1100"/>
                        <a:t>GPS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175mW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35mA</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10s to 100s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6x(10 to 100s)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0.98 mAh</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5.95mAh</a:t>
                      </a:r>
                      <a:endParaRPr sz="1100"/>
                    </a:p>
                  </a:txBody>
                  <a:tcPr marT="91425" marB="91425" marR="91425" marL="91425"/>
                </a:tc>
              </a:tr>
              <a:tr h="334025">
                <a:tc>
                  <a:txBody>
                    <a:bodyPr/>
                    <a:lstStyle/>
                    <a:p>
                      <a:pPr indent="0" lvl="0" marL="0" rtl="0" algn="l">
                        <a:lnSpc>
                          <a:spcPct val="80000"/>
                        </a:lnSpc>
                        <a:spcBef>
                          <a:spcPts val="0"/>
                        </a:spcBef>
                        <a:spcAft>
                          <a:spcPts val="0"/>
                        </a:spcAft>
                        <a:buNone/>
                      </a:pPr>
                      <a:r>
                        <a:rPr lang="it" sz="1100"/>
                        <a:t>Buzzer</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3.3V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46.2mW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14mA</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850">
                          <a:solidFill>
                            <a:srgbClr val="980000"/>
                          </a:solidFill>
                        </a:rPr>
                        <a:t>1028.57</a:t>
                      </a:r>
                      <a:r>
                        <a:rPr lang="it" sz="850">
                          <a:solidFill>
                            <a:srgbClr val="980000"/>
                          </a:solidFill>
                        </a:rPr>
                        <a:t>s (0.4s on)</a:t>
                      </a:r>
                      <a:endParaRPr sz="850">
                        <a:solidFill>
                          <a:srgbClr val="980000"/>
                        </a:solidFill>
                      </a:endParaRPr>
                    </a:p>
                  </a:txBody>
                  <a:tcPr marT="91425" marB="91425" marR="91425" marL="91425"/>
                </a:tc>
                <a:tc>
                  <a:txBody>
                    <a:bodyPr/>
                    <a:lstStyle/>
                    <a:p>
                      <a:pPr indent="0" lvl="0" marL="0" rtl="0" algn="l">
                        <a:lnSpc>
                          <a:spcPct val="80000"/>
                        </a:lnSpc>
                        <a:spcBef>
                          <a:spcPts val="0"/>
                        </a:spcBef>
                        <a:spcAft>
                          <a:spcPts val="0"/>
                        </a:spcAft>
                        <a:buNone/>
                      </a:pPr>
                      <a:r>
                        <a:rPr lang="it" sz="1100"/>
                        <a:t>0mAh</a:t>
                      </a:r>
                      <a:endParaRPr sz="1100"/>
                    </a:p>
                  </a:txBody>
                  <a:tcPr marT="91425" marB="91425" marR="91425" marL="91425"/>
                </a:tc>
                <a:tc>
                  <a:txBody>
                    <a:bodyPr/>
                    <a:lstStyle/>
                    <a:p>
                      <a:pPr indent="0" lvl="0" marL="0" rtl="0" algn="l">
                        <a:lnSpc>
                          <a:spcPct val="80000"/>
                        </a:lnSpc>
                        <a:spcBef>
                          <a:spcPts val="0"/>
                        </a:spcBef>
                        <a:spcAft>
                          <a:spcPts val="0"/>
                        </a:spcAft>
                        <a:buNone/>
                      </a:pPr>
                      <a:r>
                        <a:rPr lang="it" sz="1100">
                          <a:solidFill>
                            <a:srgbClr val="980000"/>
                          </a:solidFill>
                        </a:rPr>
                        <a:t>4mAh</a:t>
                      </a:r>
                      <a:endParaRPr sz="1100">
                        <a:solidFill>
                          <a:srgbClr val="980000"/>
                        </a:solidFill>
                      </a:endParaRPr>
                    </a:p>
                  </a:txBody>
                  <a:tcPr marT="91425" marB="91425" marR="91425" marL="91425"/>
                </a:tc>
              </a:tr>
              <a:tr h="334025">
                <a:tc>
                  <a:txBody>
                    <a:bodyPr/>
                    <a:lstStyle/>
                    <a:p>
                      <a:pPr indent="0" lvl="0" marL="0" rtl="0" algn="l">
                        <a:lnSpc>
                          <a:spcPct val="80000"/>
                        </a:lnSpc>
                        <a:spcBef>
                          <a:spcPts val="0"/>
                        </a:spcBef>
                        <a:spcAft>
                          <a:spcPts val="0"/>
                        </a:spcAft>
                        <a:buNone/>
                      </a:pPr>
                      <a:r>
                        <a:rPr lang="it" sz="1100"/>
                        <a:t>LED</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3.3V</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49.5mW</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15mA</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850">
                          <a:solidFill>
                            <a:srgbClr val="980000"/>
                          </a:solidFill>
                        </a:rPr>
                        <a:t>1028.57s (0.4s on)</a:t>
                      </a:r>
                      <a:endParaRPr sz="850">
                        <a:solidFill>
                          <a:srgbClr val="980000"/>
                        </a:solidFill>
                      </a:endParaRPr>
                    </a:p>
                  </a:txBody>
                  <a:tcPr marT="91425" marB="91425" marR="91425" marL="91425"/>
                </a:tc>
                <a:tc>
                  <a:txBody>
                    <a:bodyPr/>
                    <a:lstStyle/>
                    <a:p>
                      <a:pPr indent="0" lvl="0" marL="0" rtl="0" algn="l">
                        <a:lnSpc>
                          <a:spcPct val="80000"/>
                        </a:lnSpc>
                        <a:spcBef>
                          <a:spcPts val="0"/>
                        </a:spcBef>
                        <a:spcAft>
                          <a:spcPts val="0"/>
                        </a:spcAft>
                        <a:buNone/>
                      </a:pPr>
                      <a:r>
                        <a:rPr lang="it" sz="1100"/>
                        <a:t>0mAh</a:t>
                      </a:r>
                      <a:endParaRPr sz="1100"/>
                    </a:p>
                  </a:txBody>
                  <a:tcPr marT="91425" marB="91425" marR="91425" marL="91425"/>
                </a:tc>
                <a:tc>
                  <a:txBody>
                    <a:bodyPr/>
                    <a:lstStyle/>
                    <a:p>
                      <a:pPr indent="0" lvl="0" marL="0" rtl="0" algn="l">
                        <a:lnSpc>
                          <a:spcPct val="80000"/>
                        </a:lnSpc>
                        <a:spcBef>
                          <a:spcPts val="0"/>
                        </a:spcBef>
                        <a:spcAft>
                          <a:spcPts val="0"/>
                        </a:spcAft>
                        <a:buNone/>
                      </a:pPr>
                      <a:r>
                        <a:rPr lang="it" sz="1100">
                          <a:solidFill>
                            <a:srgbClr val="980000"/>
                          </a:solidFill>
                        </a:rPr>
                        <a:t>4.29</a:t>
                      </a:r>
                      <a:r>
                        <a:rPr lang="it" sz="1100">
                          <a:solidFill>
                            <a:srgbClr val="980000"/>
                          </a:solidFill>
                        </a:rPr>
                        <a:t>mAh</a:t>
                      </a:r>
                      <a:endParaRPr sz="1100">
                        <a:solidFill>
                          <a:srgbClr val="980000"/>
                        </a:solidFill>
                      </a:endParaRPr>
                    </a:p>
                  </a:txBody>
                  <a:tcPr marT="91425" marB="91425" marR="91425" marL="91425"/>
                </a:tc>
              </a:tr>
              <a:tr h="334025">
                <a:tc>
                  <a:txBody>
                    <a:bodyPr/>
                    <a:lstStyle/>
                    <a:p>
                      <a:pPr indent="0" lvl="0" marL="0" rtl="0" algn="l">
                        <a:lnSpc>
                          <a:spcPct val="80000"/>
                        </a:lnSpc>
                        <a:spcBef>
                          <a:spcPts val="0"/>
                        </a:spcBef>
                        <a:spcAft>
                          <a:spcPts val="0"/>
                        </a:spcAft>
                        <a:buNone/>
                      </a:pPr>
                      <a:r>
                        <a:rPr lang="it" sz="1100"/>
                        <a:t>Total per hour</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solidFill>
                            <a:srgbClr val="6AA84F"/>
                          </a:solidFill>
                        </a:rPr>
                        <a:t>2.81</a:t>
                      </a:r>
                      <a:r>
                        <a:rPr lang="it" sz="1100">
                          <a:solidFill>
                            <a:srgbClr val="6AA84F"/>
                          </a:solidFill>
                        </a:rPr>
                        <a:t>mAh</a:t>
                      </a:r>
                      <a:endParaRPr sz="1100">
                        <a:solidFill>
                          <a:srgbClr val="6AA84F"/>
                        </a:solidFill>
                      </a:endParaRPr>
                    </a:p>
                  </a:txBody>
                  <a:tcPr marT="91425" marB="91425" marR="91425" marL="91425"/>
                </a:tc>
                <a:tc>
                  <a:txBody>
                    <a:bodyPr/>
                    <a:lstStyle/>
                    <a:p>
                      <a:pPr indent="0" lvl="0" marL="0" rtl="0" algn="l">
                        <a:lnSpc>
                          <a:spcPct val="80000"/>
                        </a:lnSpc>
                        <a:spcBef>
                          <a:spcPts val="0"/>
                        </a:spcBef>
                        <a:spcAft>
                          <a:spcPts val="0"/>
                        </a:spcAft>
                        <a:buNone/>
                      </a:pPr>
                      <a:r>
                        <a:rPr lang="it" sz="1100">
                          <a:solidFill>
                            <a:srgbClr val="6AA84F"/>
                          </a:solidFill>
                          <a:latin typeface="Roboto"/>
                          <a:ea typeface="Roboto"/>
                          <a:cs typeface="Roboto"/>
                          <a:sym typeface="Roboto"/>
                        </a:rPr>
                        <a:t>64.24</a:t>
                      </a:r>
                      <a:r>
                        <a:rPr lang="it" sz="1100">
                          <a:solidFill>
                            <a:srgbClr val="6AA84F"/>
                          </a:solidFill>
                          <a:latin typeface="Roboto"/>
                          <a:ea typeface="Roboto"/>
                          <a:cs typeface="Roboto"/>
                          <a:sym typeface="Roboto"/>
                        </a:rPr>
                        <a:t>mAh</a:t>
                      </a:r>
                      <a:endParaRPr sz="1100">
                        <a:solidFill>
                          <a:srgbClr val="6AA84F"/>
                        </a:solidFill>
                        <a:latin typeface="Roboto"/>
                        <a:ea typeface="Roboto"/>
                        <a:cs typeface="Roboto"/>
                        <a:sym typeface="Roboto"/>
                      </a:endParaRPr>
                    </a:p>
                  </a:txBody>
                  <a:tcPr marT="91425" marB="91425" marR="91425" marL="91425"/>
                </a:tc>
              </a:tr>
              <a:tr h="334025">
                <a:tc>
                  <a:txBody>
                    <a:bodyPr/>
                    <a:lstStyle/>
                    <a:p>
                      <a:pPr indent="0" lvl="0" marL="0" rtl="0" algn="l">
                        <a:lnSpc>
                          <a:spcPct val="80000"/>
                        </a:lnSpc>
                        <a:spcBef>
                          <a:spcPts val="0"/>
                        </a:spcBef>
                        <a:spcAft>
                          <a:spcPts val="0"/>
                        </a:spcAft>
                        <a:buNone/>
                      </a:pPr>
                      <a:r>
                        <a:rPr lang="it" sz="1100"/>
                        <a:t>Total per 24hrs</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t>-</a:t>
                      </a:r>
                      <a:endParaRPr sz="1100"/>
                    </a:p>
                  </a:txBody>
                  <a:tcPr marT="91425" marB="91425" marR="91425" marL="91425"/>
                </a:tc>
                <a:tc>
                  <a:txBody>
                    <a:bodyPr/>
                    <a:lstStyle/>
                    <a:p>
                      <a:pPr indent="0" lvl="0" marL="0" rtl="0" algn="l">
                        <a:lnSpc>
                          <a:spcPct val="80000"/>
                        </a:lnSpc>
                        <a:spcBef>
                          <a:spcPts val="0"/>
                        </a:spcBef>
                        <a:spcAft>
                          <a:spcPts val="0"/>
                        </a:spcAft>
                        <a:buNone/>
                      </a:pPr>
                      <a:r>
                        <a:rPr lang="it" sz="1100">
                          <a:solidFill>
                            <a:srgbClr val="6AA84F"/>
                          </a:solidFill>
                        </a:rPr>
                        <a:t>67.57</a:t>
                      </a:r>
                      <a:r>
                        <a:rPr lang="it" sz="1100">
                          <a:solidFill>
                            <a:srgbClr val="6AA84F"/>
                          </a:solidFill>
                        </a:rPr>
                        <a:t>mAh</a:t>
                      </a:r>
                      <a:endParaRPr sz="1100">
                        <a:solidFill>
                          <a:srgbClr val="6AA84F"/>
                        </a:solidFill>
                      </a:endParaRPr>
                    </a:p>
                  </a:txBody>
                  <a:tcPr marT="91425" marB="91425" marR="91425" marL="91425"/>
                </a:tc>
                <a:tc>
                  <a:txBody>
                    <a:bodyPr/>
                    <a:lstStyle/>
                    <a:p>
                      <a:pPr indent="0" lvl="0" marL="0" rtl="0" algn="l">
                        <a:lnSpc>
                          <a:spcPct val="80000"/>
                        </a:lnSpc>
                        <a:spcBef>
                          <a:spcPts val="0"/>
                        </a:spcBef>
                        <a:spcAft>
                          <a:spcPts val="0"/>
                        </a:spcAft>
                        <a:buNone/>
                      </a:pPr>
                      <a:r>
                        <a:rPr lang="it" sz="1100">
                          <a:solidFill>
                            <a:srgbClr val="6AA84F"/>
                          </a:solidFill>
                          <a:latin typeface="Roboto"/>
                          <a:ea typeface="Roboto"/>
                          <a:cs typeface="Roboto"/>
                          <a:sym typeface="Roboto"/>
                        </a:rPr>
                        <a:t>1541.76</a:t>
                      </a:r>
                      <a:r>
                        <a:rPr lang="it" sz="1100">
                          <a:solidFill>
                            <a:srgbClr val="6AA84F"/>
                          </a:solidFill>
                          <a:latin typeface="Roboto"/>
                          <a:ea typeface="Roboto"/>
                          <a:cs typeface="Roboto"/>
                          <a:sym typeface="Roboto"/>
                        </a:rPr>
                        <a:t>mAh</a:t>
                      </a:r>
                      <a:endParaRPr sz="1100">
                        <a:solidFill>
                          <a:srgbClr val="6AA84F"/>
                        </a:solidFill>
                        <a:latin typeface="Roboto"/>
                        <a:ea typeface="Roboto"/>
                        <a:cs typeface="Roboto"/>
                        <a:sym typeface="Roboto"/>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1000"/>
                                        <p:tgtEl>
                                          <p:spTgt spid="32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SOME CONSIDERATIONS </a:t>
            </a:r>
            <a:r>
              <a:rPr lang="it"/>
              <a:t>(assumptions)</a:t>
            </a:r>
            <a:endParaRPr/>
          </a:p>
        </p:txBody>
      </p:sp>
      <p:graphicFrame>
        <p:nvGraphicFramePr>
          <p:cNvPr id="329" name="Google Shape;329;p39"/>
          <p:cNvGraphicFramePr/>
          <p:nvPr/>
        </p:nvGraphicFramePr>
        <p:xfrm>
          <a:off x="666613" y="2626675"/>
          <a:ext cx="3000000" cy="3000000"/>
        </p:xfrm>
        <a:graphic>
          <a:graphicData uri="http://schemas.openxmlformats.org/drawingml/2006/table">
            <a:tbl>
              <a:tblPr>
                <a:noFill/>
                <a:tableStyleId>{11856FB2-00FA-4179-B3CF-E274AF4537C9}</a:tableStyleId>
              </a:tblPr>
              <a:tblGrid>
                <a:gridCol w="1700650"/>
                <a:gridCol w="1423675"/>
                <a:gridCol w="1562150"/>
                <a:gridCol w="1562150"/>
                <a:gridCol w="1562150"/>
              </a:tblGrid>
              <a:tr h="373600">
                <a:tc>
                  <a:txBody>
                    <a:bodyPr/>
                    <a:lstStyle/>
                    <a:p>
                      <a:pPr indent="0" lvl="0" marL="0" rtl="0" algn="ctr">
                        <a:spcBef>
                          <a:spcPts val="0"/>
                        </a:spcBef>
                        <a:spcAft>
                          <a:spcPts val="0"/>
                        </a:spcAft>
                        <a:buNone/>
                      </a:pPr>
                      <a:r>
                        <a:rPr lang="it"/>
                        <a:t>SAMPLING TIME</a:t>
                      </a:r>
                      <a:endParaRPr/>
                    </a:p>
                  </a:txBody>
                  <a:tcPr marT="91425" marB="91425" marR="91425" marL="91425" anchor="ctr"/>
                </a:tc>
                <a:tc>
                  <a:txBody>
                    <a:bodyPr/>
                    <a:lstStyle/>
                    <a:p>
                      <a:pPr indent="0" lvl="0" marL="0" rtl="0" algn="ctr">
                        <a:spcBef>
                          <a:spcPts val="0"/>
                        </a:spcBef>
                        <a:spcAft>
                          <a:spcPts val="0"/>
                        </a:spcAft>
                        <a:buNone/>
                      </a:pPr>
                      <a:r>
                        <a:rPr lang="it"/>
                        <a:t>5 minutes</a:t>
                      </a:r>
                      <a:endParaRPr/>
                    </a:p>
                  </a:txBody>
                  <a:tcPr marT="91425" marB="91425" marR="91425" marL="91425" anchor="ctr"/>
                </a:tc>
                <a:tc>
                  <a:txBody>
                    <a:bodyPr/>
                    <a:lstStyle/>
                    <a:p>
                      <a:pPr indent="0" lvl="0" marL="0" rtl="0" algn="ctr">
                        <a:spcBef>
                          <a:spcPts val="0"/>
                        </a:spcBef>
                        <a:spcAft>
                          <a:spcPts val="0"/>
                        </a:spcAft>
                        <a:buNone/>
                      </a:pPr>
                      <a:r>
                        <a:rPr lang="it"/>
                        <a:t>10 minutes</a:t>
                      </a:r>
                      <a:endParaRPr/>
                    </a:p>
                  </a:txBody>
                  <a:tcPr marT="91425" marB="91425" marR="91425" marL="91425" anchor="ctr"/>
                </a:tc>
                <a:tc>
                  <a:txBody>
                    <a:bodyPr/>
                    <a:lstStyle/>
                    <a:p>
                      <a:pPr indent="0" lvl="0" marL="0" rtl="0" algn="ctr">
                        <a:spcBef>
                          <a:spcPts val="0"/>
                        </a:spcBef>
                        <a:spcAft>
                          <a:spcPts val="0"/>
                        </a:spcAft>
                        <a:buNone/>
                      </a:pPr>
                      <a:r>
                        <a:rPr lang="it"/>
                        <a:t>30 minutes</a:t>
                      </a:r>
                      <a:endParaRPr/>
                    </a:p>
                  </a:txBody>
                  <a:tcPr marT="91425" marB="91425" marR="91425" marL="91425" anchor="ctr"/>
                </a:tc>
                <a:tc>
                  <a:txBody>
                    <a:bodyPr/>
                    <a:lstStyle/>
                    <a:p>
                      <a:pPr indent="0" lvl="0" marL="0" rtl="0" algn="ctr">
                        <a:spcBef>
                          <a:spcPts val="0"/>
                        </a:spcBef>
                        <a:spcAft>
                          <a:spcPts val="0"/>
                        </a:spcAft>
                        <a:buNone/>
                      </a:pPr>
                      <a:r>
                        <a:rPr lang="it"/>
                        <a:t>1 hour</a:t>
                      </a:r>
                      <a:endParaRPr/>
                    </a:p>
                  </a:txBody>
                  <a:tcPr marT="91425" marB="91425" marR="91425" marL="91425" anchor="ctr"/>
                </a:tc>
              </a:tr>
              <a:tr h="373600">
                <a:tc>
                  <a:txBody>
                    <a:bodyPr/>
                    <a:lstStyle/>
                    <a:p>
                      <a:pPr indent="0" lvl="0" marL="0" rtl="0" algn="ctr">
                        <a:spcBef>
                          <a:spcPts val="0"/>
                        </a:spcBef>
                        <a:spcAft>
                          <a:spcPts val="0"/>
                        </a:spcAft>
                        <a:buNone/>
                      </a:pPr>
                      <a:r>
                        <a:rPr lang="it">
                          <a:solidFill>
                            <a:srgbClr val="202124"/>
                          </a:solidFill>
                        </a:rPr>
                        <a:t>Inside Geofence</a:t>
                      </a:r>
                      <a:endParaRPr>
                        <a:solidFill>
                          <a:srgbClr val="202124"/>
                        </a:solidFill>
                      </a:endParaRPr>
                    </a:p>
                  </a:txBody>
                  <a:tcPr marT="91425" marB="91425" marR="91425" marL="91425" anchor="ctr"/>
                </a:tc>
                <a:tc>
                  <a:txBody>
                    <a:bodyPr/>
                    <a:lstStyle/>
                    <a:p>
                      <a:pPr indent="0" lvl="0" marL="0" rtl="0" algn="ctr">
                        <a:spcBef>
                          <a:spcPts val="0"/>
                        </a:spcBef>
                        <a:spcAft>
                          <a:spcPts val="0"/>
                        </a:spcAft>
                        <a:buNone/>
                      </a:pPr>
                      <a:r>
                        <a:rPr lang="it">
                          <a:solidFill>
                            <a:srgbClr val="202124"/>
                          </a:solidFill>
                        </a:rPr>
                        <a:t>568.8</a:t>
                      </a:r>
                      <a:r>
                        <a:rPr lang="it">
                          <a:solidFill>
                            <a:srgbClr val="202124"/>
                          </a:solidFill>
                        </a:rPr>
                        <a:t> mAh</a:t>
                      </a:r>
                      <a:endParaRPr>
                        <a:solidFill>
                          <a:srgbClr val="202124"/>
                        </a:solidFill>
                      </a:endParaRPr>
                    </a:p>
                  </a:txBody>
                  <a:tcPr marT="91425" marB="91425" marR="91425" marL="91425" anchor="ctr"/>
                </a:tc>
                <a:tc>
                  <a:txBody>
                    <a:bodyPr/>
                    <a:lstStyle/>
                    <a:p>
                      <a:pPr indent="0" lvl="0" marL="0" rtl="0" algn="ctr">
                        <a:spcBef>
                          <a:spcPts val="0"/>
                        </a:spcBef>
                        <a:spcAft>
                          <a:spcPts val="0"/>
                        </a:spcAft>
                        <a:buNone/>
                      </a:pPr>
                      <a:r>
                        <a:rPr lang="it">
                          <a:solidFill>
                            <a:srgbClr val="202124"/>
                          </a:solidFill>
                        </a:rPr>
                        <a:t>284.45 mAh</a:t>
                      </a:r>
                      <a:endParaRPr>
                        <a:solidFill>
                          <a:srgbClr val="202124"/>
                        </a:solidFill>
                      </a:endParaRPr>
                    </a:p>
                  </a:txBody>
                  <a:tcPr marT="91425" marB="91425" marR="91425" marL="91425" anchor="ctr"/>
                </a:tc>
                <a:tc>
                  <a:txBody>
                    <a:bodyPr/>
                    <a:lstStyle/>
                    <a:p>
                      <a:pPr indent="0" lvl="0" marL="0" rtl="0" algn="ctr">
                        <a:spcBef>
                          <a:spcPts val="0"/>
                        </a:spcBef>
                        <a:spcAft>
                          <a:spcPts val="0"/>
                        </a:spcAft>
                        <a:buNone/>
                      </a:pPr>
                      <a:r>
                        <a:rPr lang="it">
                          <a:solidFill>
                            <a:srgbClr val="FF0000"/>
                          </a:solidFill>
                        </a:rPr>
                        <a:t>110.95</a:t>
                      </a:r>
                      <a:r>
                        <a:rPr lang="it">
                          <a:solidFill>
                            <a:srgbClr val="FF0000"/>
                          </a:solidFill>
                        </a:rPr>
                        <a:t> mAh</a:t>
                      </a:r>
                      <a:endParaRPr>
                        <a:solidFill>
                          <a:srgbClr val="FF0000"/>
                        </a:solidFill>
                      </a:endParaRPr>
                    </a:p>
                  </a:txBody>
                  <a:tcPr marT="91425" marB="91425" marR="91425" marL="91425" anchor="ctr"/>
                </a:tc>
                <a:tc>
                  <a:txBody>
                    <a:bodyPr/>
                    <a:lstStyle/>
                    <a:p>
                      <a:pPr indent="0" lvl="0" marL="0" rtl="0" algn="ctr">
                        <a:lnSpc>
                          <a:spcPct val="80000"/>
                        </a:lnSpc>
                        <a:spcBef>
                          <a:spcPts val="0"/>
                        </a:spcBef>
                        <a:spcAft>
                          <a:spcPts val="0"/>
                        </a:spcAft>
                        <a:buNone/>
                      </a:pPr>
                      <a:r>
                        <a:rPr lang="it">
                          <a:solidFill>
                            <a:srgbClr val="FF0000"/>
                          </a:solidFill>
                        </a:rPr>
                        <a:t>67.57</a:t>
                      </a:r>
                      <a:r>
                        <a:rPr lang="it">
                          <a:solidFill>
                            <a:srgbClr val="FF0000"/>
                          </a:solidFill>
                        </a:rPr>
                        <a:t> mAh</a:t>
                      </a:r>
                      <a:endParaRPr>
                        <a:solidFill>
                          <a:srgbClr val="FF0000"/>
                        </a:solidFill>
                      </a:endParaRPr>
                    </a:p>
                  </a:txBody>
                  <a:tcPr marT="91425" marB="91425" marR="91425" marL="91425" anchor="ctr"/>
                </a:tc>
              </a:tr>
              <a:tr h="388750">
                <a:tc>
                  <a:txBody>
                    <a:bodyPr/>
                    <a:lstStyle/>
                    <a:p>
                      <a:pPr indent="0" lvl="0" marL="0" rtl="0" algn="ctr">
                        <a:spcBef>
                          <a:spcPts val="0"/>
                        </a:spcBef>
                        <a:spcAft>
                          <a:spcPts val="0"/>
                        </a:spcAft>
                        <a:buNone/>
                      </a:pPr>
                      <a:r>
                        <a:rPr lang="it">
                          <a:solidFill>
                            <a:srgbClr val="202124"/>
                          </a:solidFill>
                        </a:rPr>
                        <a:t>Outside Geofence</a:t>
                      </a:r>
                      <a:endParaRPr>
                        <a:solidFill>
                          <a:srgbClr val="202124"/>
                        </a:solidFill>
                      </a:endParaRPr>
                    </a:p>
                  </a:txBody>
                  <a:tcPr marT="91425" marB="91425" marR="91425" marL="91425" anchor="ctr"/>
                </a:tc>
                <a:tc>
                  <a:txBody>
                    <a:bodyPr/>
                    <a:lstStyle/>
                    <a:p>
                      <a:pPr indent="0" lvl="0" marL="0" rtl="0" algn="ctr">
                        <a:lnSpc>
                          <a:spcPct val="80000"/>
                        </a:lnSpc>
                        <a:spcBef>
                          <a:spcPts val="0"/>
                        </a:spcBef>
                        <a:spcAft>
                          <a:spcPts val="0"/>
                        </a:spcAft>
                        <a:buNone/>
                      </a:pPr>
                      <a:r>
                        <a:rPr lang="it">
                          <a:solidFill>
                            <a:srgbClr val="FF0000"/>
                          </a:solidFill>
                        </a:rPr>
                        <a:t>1684</a:t>
                      </a:r>
                      <a:r>
                        <a:rPr lang="it">
                          <a:solidFill>
                            <a:srgbClr val="FF0000"/>
                          </a:solidFill>
                        </a:rPr>
                        <a:t>.56 mAh</a:t>
                      </a:r>
                      <a:endParaRPr>
                        <a:solidFill>
                          <a:srgbClr val="FF0000"/>
                        </a:solidFill>
                      </a:endParaRPr>
                    </a:p>
                  </a:txBody>
                  <a:tcPr marT="91425" marB="91425" marR="91425" marL="91425" anchor="ctr"/>
                </a:tc>
                <a:tc>
                  <a:txBody>
                    <a:bodyPr/>
                    <a:lstStyle/>
                    <a:p>
                      <a:pPr indent="0" lvl="0" marL="0" rtl="0" algn="ctr">
                        <a:lnSpc>
                          <a:spcPct val="80000"/>
                        </a:lnSpc>
                        <a:spcBef>
                          <a:spcPts val="0"/>
                        </a:spcBef>
                        <a:spcAft>
                          <a:spcPts val="0"/>
                        </a:spcAft>
                        <a:buNone/>
                      </a:pPr>
                      <a:r>
                        <a:rPr lang="it">
                          <a:solidFill>
                            <a:srgbClr val="FF0000"/>
                          </a:solidFill>
                        </a:rPr>
                        <a:t>1541.76 mAh</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it">
                          <a:solidFill>
                            <a:srgbClr val="202124"/>
                          </a:solidFill>
                        </a:rPr>
                        <a:t>1445.16</a:t>
                      </a:r>
                      <a:r>
                        <a:rPr lang="it">
                          <a:solidFill>
                            <a:srgbClr val="202124"/>
                          </a:solidFill>
                        </a:rPr>
                        <a:t> mAh</a:t>
                      </a:r>
                      <a:endParaRPr>
                        <a:solidFill>
                          <a:srgbClr val="202124"/>
                        </a:solidFill>
                      </a:endParaRPr>
                    </a:p>
                  </a:txBody>
                  <a:tcPr marT="91425" marB="91425" marR="91425" marL="91425" anchor="ctr"/>
                </a:tc>
                <a:tc>
                  <a:txBody>
                    <a:bodyPr/>
                    <a:lstStyle/>
                    <a:p>
                      <a:pPr indent="0" lvl="0" marL="0" rtl="0" algn="ctr">
                        <a:spcBef>
                          <a:spcPts val="0"/>
                        </a:spcBef>
                        <a:spcAft>
                          <a:spcPts val="0"/>
                        </a:spcAft>
                        <a:buNone/>
                      </a:pPr>
                      <a:r>
                        <a:rPr lang="it">
                          <a:solidFill>
                            <a:srgbClr val="202124"/>
                          </a:solidFill>
                        </a:rPr>
                        <a:t>1422.48</a:t>
                      </a:r>
                      <a:r>
                        <a:rPr lang="it">
                          <a:solidFill>
                            <a:srgbClr val="202124"/>
                          </a:solidFill>
                        </a:rPr>
                        <a:t> mAh</a:t>
                      </a:r>
                      <a:endParaRPr>
                        <a:solidFill>
                          <a:srgbClr val="202124"/>
                        </a:solidFill>
                      </a:endParaRPr>
                    </a:p>
                  </a:txBody>
                  <a:tcPr marT="91425" marB="91425" marR="91425" marL="91425" anchor="ctr"/>
                </a:tc>
              </a:tr>
            </a:tbl>
          </a:graphicData>
        </a:graphic>
      </p:graphicFrame>
      <p:sp>
        <p:nvSpPr>
          <p:cNvPr id="330" name="Google Shape;330;p39"/>
          <p:cNvSpPr txBox="1"/>
          <p:nvPr/>
        </p:nvSpPr>
        <p:spPr>
          <a:xfrm>
            <a:off x="675325" y="3885150"/>
            <a:ext cx="779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The new values of consumption open a new scenario in which with a battery of 2400mAh and a </a:t>
            </a:r>
            <a:r>
              <a:rPr lang="it">
                <a:latin typeface="Roboto"/>
                <a:ea typeface="Roboto"/>
                <a:cs typeface="Roboto"/>
                <a:sym typeface="Roboto"/>
              </a:rPr>
              <a:t>sampling</a:t>
            </a:r>
            <a:r>
              <a:rPr lang="it">
                <a:latin typeface="Roboto"/>
                <a:ea typeface="Roboto"/>
                <a:cs typeface="Roboto"/>
                <a:sym typeface="Roboto"/>
              </a:rPr>
              <a:t> time of 1 hour, if the device stays always inside the geofence the battery can last up to 35.5 days.</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Outside geofence can be also noticed a reduction in consumption of about 500mAh</a:t>
            </a:r>
            <a:endParaRPr>
              <a:latin typeface="Roboto"/>
              <a:ea typeface="Roboto"/>
              <a:cs typeface="Roboto"/>
              <a:sym typeface="Roboto"/>
            </a:endParaRPr>
          </a:p>
        </p:txBody>
      </p:sp>
      <p:sp>
        <p:nvSpPr>
          <p:cNvPr id="331" name="Google Shape;331;p39"/>
          <p:cNvSpPr txBox="1"/>
          <p:nvPr/>
        </p:nvSpPr>
        <p:spPr>
          <a:xfrm>
            <a:off x="675300" y="1481950"/>
            <a:ext cx="779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Under the new </a:t>
            </a:r>
            <a:r>
              <a:rPr lang="it">
                <a:latin typeface="Roboto"/>
                <a:ea typeface="Roboto"/>
                <a:cs typeface="Roboto"/>
                <a:sym typeface="Roboto"/>
              </a:rPr>
              <a:t>hypothesis</a:t>
            </a:r>
            <a:r>
              <a:rPr lang="it">
                <a:latin typeface="Roboto"/>
                <a:ea typeface="Roboto"/>
                <a:cs typeface="Roboto"/>
                <a:sym typeface="Roboto"/>
              </a:rPr>
              <a:t> we have redefined the consumption of the system. In the first row it is possible to notice the huge battery saving when deep sleep mode is introduced whenever the pet is located inside the geofence. In the second row are shown the new values of consumption with smaller power cycles of light and sound (0.4 sec ON / 1 sec OFF)</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REAL WORLD</a:t>
            </a:r>
            <a:endParaRPr/>
          </a:p>
        </p:txBody>
      </p:sp>
      <p:sp>
        <p:nvSpPr>
          <p:cNvPr id="337" name="Google Shape;337;p40"/>
          <p:cNvSpPr txBox="1"/>
          <p:nvPr/>
        </p:nvSpPr>
        <p:spPr>
          <a:xfrm>
            <a:off x="3298225" y="1405825"/>
            <a:ext cx="5534100" cy="3586500"/>
          </a:xfrm>
          <a:prstGeom prst="rect">
            <a:avLst/>
          </a:prstGeom>
          <a:noFill/>
          <a:ln>
            <a:noFill/>
          </a:ln>
        </p:spPr>
        <p:txBody>
          <a:bodyPr anchorCtr="0" anchor="t" bIns="91425" lIns="91425" spcFirstLastPara="1" rIns="91425" wrap="square" tIns="91425">
            <a:spAutoFit/>
          </a:bodyPr>
          <a:lstStyle/>
          <a:p>
            <a:pPr indent="0" lvl="0" marL="0" rtl="0" algn="l">
              <a:lnSpc>
                <a:spcPct val="144444"/>
              </a:lnSpc>
              <a:spcBef>
                <a:spcPts val="0"/>
              </a:spcBef>
              <a:spcAft>
                <a:spcPts val="0"/>
              </a:spcAft>
              <a:buNone/>
            </a:pPr>
            <a:r>
              <a:rPr lang="it" sz="1200">
                <a:solidFill>
                  <a:srgbClr val="202124"/>
                </a:solidFill>
                <a:highlight>
                  <a:srgbClr val="FFFFFF"/>
                </a:highlight>
              </a:rPr>
              <a:t>Here we can see the prototype, the connections are identical to the fritzing figure.</a:t>
            </a:r>
            <a:endParaRPr sz="1200">
              <a:solidFill>
                <a:srgbClr val="202124"/>
              </a:solidFill>
              <a:highlight>
                <a:srgbClr val="FFFFFF"/>
              </a:highlight>
            </a:endParaRPr>
          </a:p>
          <a:p>
            <a:pPr indent="0" lvl="0" marL="0" rtl="0" algn="l">
              <a:lnSpc>
                <a:spcPct val="144444"/>
              </a:lnSpc>
              <a:spcBef>
                <a:spcPts val="1100"/>
              </a:spcBef>
              <a:spcAft>
                <a:spcPts val="0"/>
              </a:spcAft>
              <a:buNone/>
            </a:pPr>
            <a:r>
              <a:rPr lang="it" sz="1200">
                <a:solidFill>
                  <a:srgbClr val="202124"/>
                </a:solidFill>
                <a:highlight>
                  <a:srgbClr val="FFFFFF"/>
                </a:highlight>
              </a:rPr>
              <a:t>A digital multimeter has been used in order to check the real values of current of each sensor and actuator, discovering that the values are nearly close to the declared ones (check in the table above).</a:t>
            </a:r>
            <a:endParaRPr sz="1200">
              <a:solidFill>
                <a:srgbClr val="202124"/>
              </a:solidFill>
              <a:highlight>
                <a:srgbClr val="FFFFFF"/>
              </a:highlight>
            </a:endParaRPr>
          </a:p>
          <a:p>
            <a:pPr indent="0" lvl="0" marL="0" rtl="0" algn="l">
              <a:lnSpc>
                <a:spcPct val="144444"/>
              </a:lnSpc>
              <a:spcBef>
                <a:spcPts val="1100"/>
              </a:spcBef>
              <a:spcAft>
                <a:spcPts val="800"/>
              </a:spcAft>
              <a:buNone/>
            </a:pPr>
            <a:r>
              <a:rPr lang="it" sz="1200">
                <a:solidFill>
                  <a:srgbClr val="202124"/>
                </a:solidFill>
                <a:highlight>
                  <a:srgbClr val="FFFFFF"/>
                </a:highlight>
              </a:rPr>
              <a:t>The GPS sensor whenever has found the coordinates switches to tracking mode, which consumes only 20mA instead of 35mA, but it is not in our interest because once the position is discovered the board puts every sensor in sleep mode until the following wake up. Moreover, in the table all the totals are based on the maximum time required to perform position discovery (100 seconds), but in real world scenario has been proved that in open field the expected time is always below 30 seconds.</a:t>
            </a:r>
            <a:endParaRPr>
              <a:latin typeface="Roboto"/>
              <a:ea typeface="Roboto"/>
              <a:cs typeface="Roboto"/>
              <a:sym typeface="Roboto"/>
            </a:endParaRPr>
          </a:p>
        </p:txBody>
      </p:sp>
      <p:pic>
        <p:nvPicPr>
          <p:cNvPr id="338" name="Google Shape;338;p40"/>
          <p:cNvPicPr preferRelativeResize="0"/>
          <p:nvPr/>
        </p:nvPicPr>
        <p:blipFill>
          <a:blip r:embed="rId3">
            <a:alphaModFix/>
          </a:blip>
          <a:stretch>
            <a:fillRect/>
          </a:stretch>
        </p:blipFill>
        <p:spPr>
          <a:xfrm>
            <a:off x="286912" y="2951150"/>
            <a:ext cx="2866575" cy="2112699"/>
          </a:xfrm>
          <a:prstGeom prst="rect">
            <a:avLst/>
          </a:prstGeom>
          <a:noFill/>
          <a:ln>
            <a:noFill/>
          </a:ln>
        </p:spPr>
      </p:pic>
      <p:pic>
        <p:nvPicPr>
          <p:cNvPr id="339" name="Google Shape;339;p40"/>
          <p:cNvPicPr preferRelativeResize="0"/>
          <p:nvPr/>
        </p:nvPicPr>
        <p:blipFill>
          <a:blip r:embed="rId4">
            <a:alphaModFix/>
          </a:blip>
          <a:stretch>
            <a:fillRect/>
          </a:stretch>
        </p:blipFill>
        <p:spPr>
          <a:xfrm>
            <a:off x="311725" y="1405825"/>
            <a:ext cx="2816942" cy="2112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BATTERY CONSIDERATIONS</a:t>
            </a:r>
            <a:endParaRPr/>
          </a:p>
        </p:txBody>
      </p:sp>
      <p:sp>
        <p:nvSpPr>
          <p:cNvPr id="345" name="Google Shape;345;p41"/>
          <p:cNvSpPr txBox="1"/>
          <p:nvPr/>
        </p:nvSpPr>
        <p:spPr>
          <a:xfrm>
            <a:off x="3298225" y="1405825"/>
            <a:ext cx="5534100" cy="3586500"/>
          </a:xfrm>
          <a:prstGeom prst="rect">
            <a:avLst/>
          </a:prstGeom>
          <a:noFill/>
          <a:ln>
            <a:noFill/>
          </a:ln>
        </p:spPr>
        <p:txBody>
          <a:bodyPr anchorCtr="0" anchor="t" bIns="91425" lIns="91425" spcFirstLastPara="1" rIns="91425" wrap="square" tIns="91425">
            <a:spAutoFit/>
          </a:bodyPr>
          <a:lstStyle/>
          <a:p>
            <a:pPr indent="0" lvl="0" marL="0" rtl="0" algn="l">
              <a:lnSpc>
                <a:spcPct val="144444"/>
              </a:lnSpc>
              <a:spcBef>
                <a:spcPts val="1100"/>
              </a:spcBef>
              <a:spcAft>
                <a:spcPts val="0"/>
              </a:spcAft>
              <a:buNone/>
            </a:pPr>
            <a:r>
              <a:rPr lang="it" sz="1200">
                <a:solidFill>
                  <a:srgbClr val="202124"/>
                </a:solidFill>
                <a:highlight>
                  <a:srgbClr val="FFFFFF"/>
                </a:highlight>
              </a:rPr>
              <a:t>This kind of battery pack let us to reduce the weight on the pet and save space on the collar compared to a normal socket for 4 AA batteries. Moreover, the pack works at same voltage of the system and is rechargeable through its connector.</a:t>
            </a:r>
            <a:endParaRPr sz="1200">
              <a:solidFill>
                <a:srgbClr val="202124"/>
              </a:solidFill>
              <a:highlight>
                <a:srgbClr val="FFFFFF"/>
              </a:highlight>
            </a:endParaRPr>
          </a:p>
          <a:p>
            <a:pPr indent="0" lvl="0" marL="0" rtl="0" algn="l">
              <a:lnSpc>
                <a:spcPct val="144444"/>
              </a:lnSpc>
              <a:spcBef>
                <a:spcPts val="1100"/>
              </a:spcBef>
              <a:spcAft>
                <a:spcPts val="0"/>
              </a:spcAft>
              <a:buNone/>
            </a:pPr>
            <a:r>
              <a:rPr lang="it" sz="1200">
                <a:solidFill>
                  <a:srgbClr val="202124"/>
                </a:solidFill>
                <a:highlight>
                  <a:srgbClr val="FFFFFF"/>
                </a:highlight>
              </a:rPr>
              <a:t>The disadvantage is the loss in terms of total capacity which is reduced from 5200 mAh to 2400 mAh. In terms of total working time this means that it can last, under first assumption, at most </a:t>
            </a:r>
            <a:r>
              <a:rPr lang="it" sz="1200" u="sng">
                <a:solidFill>
                  <a:srgbClr val="202124"/>
                </a:solidFill>
                <a:highlight>
                  <a:srgbClr val="FFFFFF"/>
                </a:highlight>
              </a:rPr>
              <a:t>2 days inside geofence</a:t>
            </a:r>
            <a:r>
              <a:rPr lang="it" sz="1200">
                <a:solidFill>
                  <a:srgbClr val="202124"/>
                </a:solidFill>
                <a:highlight>
                  <a:srgbClr val="FFFFFF"/>
                </a:highlight>
              </a:rPr>
              <a:t> with a sample rate of 1 hour and </a:t>
            </a:r>
            <a:r>
              <a:rPr lang="it" sz="1200" u="sng">
                <a:solidFill>
                  <a:srgbClr val="202124"/>
                </a:solidFill>
                <a:highlight>
                  <a:srgbClr val="FFFFFF"/>
                </a:highlight>
              </a:rPr>
              <a:t>1.14 day ca. outside geofence</a:t>
            </a:r>
            <a:r>
              <a:rPr lang="it" sz="1200">
                <a:solidFill>
                  <a:srgbClr val="202124"/>
                </a:solidFill>
                <a:highlight>
                  <a:srgbClr val="FFFFFF"/>
                </a:highlight>
              </a:rPr>
              <a:t> with a sample rate of 5 minutes, which satisfies the user requirement.</a:t>
            </a:r>
            <a:endParaRPr sz="1200">
              <a:solidFill>
                <a:srgbClr val="202124"/>
              </a:solidFill>
              <a:highlight>
                <a:srgbClr val="FFFFFF"/>
              </a:highlight>
            </a:endParaRPr>
          </a:p>
          <a:p>
            <a:pPr indent="0" lvl="0" marL="0" rtl="0" algn="l">
              <a:lnSpc>
                <a:spcPct val="144444"/>
              </a:lnSpc>
              <a:spcBef>
                <a:spcPts val="1100"/>
              </a:spcBef>
              <a:spcAft>
                <a:spcPts val="800"/>
              </a:spcAft>
              <a:buNone/>
            </a:pPr>
            <a:r>
              <a:rPr lang="it" sz="1200">
                <a:solidFill>
                  <a:srgbClr val="202124"/>
                </a:solidFill>
                <a:highlight>
                  <a:srgbClr val="FFFFFF"/>
                </a:highlight>
              </a:rPr>
              <a:t>With our assumption, we can increase the autonomy of the prototype by making it during 35.5 days inside the geofence or 1.48 days outside the geofence.</a:t>
            </a:r>
            <a:endParaRPr sz="1200">
              <a:solidFill>
                <a:srgbClr val="202124"/>
              </a:solidFill>
              <a:highlight>
                <a:srgbClr val="FFFFFF"/>
              </a:highlight>
            </a:endParaRPr>
          </a:p>
        </p:txBody>
      </p:sp>
      <p:pic>
        <p:nvPicPr>
          <p:cNvPr id="346" name="Google Shape;346;p41"/>
          <p:cNvPicPr preferRelativeResize="0"/>
          <p:nvPr/>
        </p:nvPicPr>
        <p:blipFill>
          <a:blip r:embed="rId3">
            <a:alphaModFix/>
          </a:blip>
          <a:stretch>
            <a:fillRect/>
          </a:stretch>
        </p:blipFill>
        <p:spPr>
          <a:xfrm>
            <a:off x="311725" y="1284250"/>
            <a:ext cx="2567800" cy="1892516"/>
          </a:xfrm>
          <a:prstGeom prst="rect">
            <a:avLst/>
          </a:prstGeom>
          <a:noFill/>
          <a:ln>
            <a:noFill/>
          </a:ln>
        </p:spPr>
      </p:pic>
      <p:pic>
        <p:nvPicPr>
          <p:cNvPr id="347" name="Google Shape;347;p41"/>
          <p:cNvPicPr preferRelativeResize="0"/>
          <p:nvPr/>
        </p:nvPicPr>
        <p:blipFill>
          <a:blip r:embed="rId4">
            <a:alphaModFix/>
          </a:blip>
          <a:stretch>
            <a:fillRect/>
          </a:stretch>
        </p:blipFill>
        <p:spPr>
          <a:xfrm>
            <a:off x="311725" y="3176775"/>
            <a:ext cx="2567793" cy="19258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SOME STUDIES (2009)</a:t>
            </a:r>
            <a:endParaRPr/>
          </a:p>
        </p:txBody>
      </p:sp>
      <p:sp>
        <p:nvSpPr>
          <p:cNvPr id="79" name="Google Shape;79;p15"/>
          <p:cNvSpPr txBox="1"/>
          <p:nvPr/>
        </p:nvSpPr>
        <p:spPr>
          <a:xfrm>
            <a:off x="311725" y="1420675"/>
            <a:ext cx="41616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450">
                <a:highlight>
                  <a:srgbClr val="FFFFFF"/>
                </a:highlight>
              </a:rPr>
              <a:t>The problem over lost pets is broadly recognized, but ‘actual’ statistics are hard to come by as no national reporting structure exists.</a:t>
            </a:r>
            <a:endParaRPr sz="1500">
              <a:latin typeface="Roboto"/>
              <a:ea typeface="Roboto"/>
              <a:cs typeface="Roboto"/>
              <a:sym typeface="Roboto"/>
            </a:endParaRPr>
          </a:p>
        </p:txBody>
      </p:sp>
      <p:sp>
        <p:nvSpPr>
          <p:cNvPr id="80" name="Google Shape;80;p15"/>
          <p:cNvSpPr txBox="1"/>
          <p:nvPr/>
        </p:nvSpPr>
        <p:spPr>
          <a:xfrm>
            <a:off x="311725" y="2497975"/>
            <a:ext cx="3617100" cy="246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400"/>
              </a:spcAft>
              <a:buNone/>
            </a:pPr>
            <a:r>
              <a:rPr lang="it" sz="1450">
                <a:highlight>
                  <a:srgbClr val="FFFFFF"/>
                </a:highlight>
              </a:rPr>
              <a:t>According to the American Humane Association </a:t>
            </a:r>
            <a:r>
              <a:rPr b="1" lang="it" sz="1450">
                <a:highlight>
                  <a:srgbClr val="FFFFFF"/>
                </a:highlight>
              </a:rPr>
              <a:t>1 out of 3 pets become lost</a:t>
            </a:r>
            <a:r>
              <a:rPr lang="it" sz="1450">
                <a:highlight>
                  <a:srgbClr val="FFFFFF"/>
                </a:highlight>
              </a:rPr>
              <a:t> at some point in their lifetime and close to </a:t>
            </a:r>
            <a:r>
              <a:rPr b="1" lang="it" sz="1450">
                <a:highlight>
                  <a:srgbClr val="FFFFFF"/>
                </a:highlight>
              </a:rPr>
              <a:t>10 million </a:t>
            </a:r>
            <a:r>
              <a:rPr lang="it" sz="1450">
                <a:highlight>
                  <a:srgbClr val="FFFFFF"/>
                </a:highlight>
              </a:rPr>
              <a:t>dogs and cats are </a:t>
            </a:r>
            <a:r>
              <a:rPr b="1" lang="it" sz="1450">
                <a:highlight>
                  <a:srgbClr val="FFFFFF"/>
                </a:highlight>
              </a:rPr>
              <a:t>lost</a:t>
            </a:r>
            <a:r>
              <a:rPr lang="it" sz="1450">
                <a:highlight>
                  <a:srgbClr val="FFFFFF"/>
                </a:highlight>
              </a:rPr>
              <a:t> or </a:t>
            </a:r>
            <a:r>
              <a:rPr b="1" lang="it" sz="1450">
                <a:highlight>
                  <a:srgbClr val="FFFFFF"/>
                </a:highlight>
              </a:rPr>
              <a:t>stolen</a:t>
            </a:r>
            <a:r>
              <a:rPr lang="it" sz="1450">
                <a:highlight>
                  <a:srgbClr val="FFFFFF"/>
                </a:highlight>
              </a:rPr>
              <a:t> in the US every single year. According to the Coalition for Reuniting Pets and Families, </a:t>
            </a:r>
            <a:r>
              <a:rPr b="1" lang="it" sz="1450">
                <a:highlight>
                  <a:srgbClr val="FFFFFF"/>
                </a:highlight>
              </a:rPr>
              <a:t>less than 23% of lost pets</a:t>
            </a:r>
            <a:r>
              <a:rPr lang="it" sz="1450">
                <a:highlight>
                  <a:srgbClr val="FFFFFF"/>
                </a:highlight>
              </a:rPr>
              <a:t> in the United States </a:t>
            </a:r>
            <a:r>
              <a:rPr b="1" lang="it" sz="1450">
                <a:highlight>
                  <a:srgbClr val="FFFFFF"/>
                </a:highlight>
              </a:rPr>
              <a:t>are reunited with their owners</a:t>
            </a:r>
            <a:r>
              <a:rPr lang="it" sz="1450">
                <a:highlight>
                  <a:srgbClr val="FFFFFF"/>
                </a:highlight>
              </a:rPr>
              <a:t>.</a:t>
            </a:r>
            <a:endParaRPr sz="1450">
              <a:highlight>
                <a:srgbClr val="FFFFFF"/>
              </a:highlight>
            </a:endParaRPr>
          </a:p>
        </p:txBody>
      </p:sp>
      <p:sp>
        <p:nvSpPr>
          <p:cNvPr id="81" name="Google Shape;81;p15"/>
          <p:cNvSpPr txBox="1"/>
          <p:nvPr/>
        </p:nvSpPr>
        <p:spPr>
          <a:xfrm>
            <a:off x="4978900" y="1636650"/>
            <a:ext cx="3276600" cy="106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Roboto"/>
              <a:buChar char="-"/>
            </a:pPr>
            <a:r>
              <a:rPr b="1" lang="it" sz="1900">
                <a:latin typeface="Roboto"/>
                <a:ea typeface="Roboto"/>
                <a:cs typeface="Roboto"/>
                <a:sym typeface="Roboto"/>
              </a:rPr>
              <a:t>over 135 </a:t>
            </a:r>
            <a:r>
              <a:rPr b="1" lang="it" sz="1900">
                <a:latin typeface="Roboto"/>
                <a:ea typeface="Roboto"/>
                <a:cs typeface="Roboto"/>
                <a:sym typeface="Roboto"/>
              </a:rPr>
              <a:t>millions</a:t>
            </a:r>
            <a:r>
              <a:rPr b="1" lang="it" sz="1900">
                <a:latin typeface="Roboto"/>
                <a:ea typeface="Roboto"/>
                <a:cs typeface="Roboto"/>
                <a:sym typeface="Roboto"/>
              </a:rPr>
              <a:t> of dogs and cats in the United State</a:t>
            </a:r>
            <a:endParaRPr b="1" sz="1900">
              <a:latin typeface="Roboto"/>
              <a:ea typeface="Roboto"/>
              <a:cs typeface="Roboto"/>
              <a:sym typeface="Roboto"/>
            </a:endParaRPr>
          </a:p>
        </p:txBody>
      </p:sp>
      <p:sp>
        <p:nvSpPr>
          <p:cNvPr id="82" name="Google Shape;82;p15"/>
          <p:cNvSpPr txBox="1"/>
          <p:nvPr/>
        </p:nvSpPr>
        <p:spPr>
          <a:xfrm>
            <a:off x="4978900" y="2571750"/>
            <a:ext cx="2703000" cy="1000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it" sz="1750">
                <a:highlight>
                  <a:srgbClr val="FFFFFF"/>
                </a:highlight>
              </a:rPr>
              <a:t>1/3 of ALL dogs and cats in the USA go MISSING</a:t>
            </a:r>
            <a:endParaRPr b="1" sz="1800">
              <a:latin typeface="Roboto"/>
              <a:ea typeface="Roboto"/>
              <a:cs typeface="Roboto"/>
              <a:sym typeface="Roboto"/>
            </a:endParaRPr>
          </a:p>
        </p:txBody>
      </p:sp>
      <p:sp>
        <p:nvSpPr>
          <p:cNvPr id="83" name="Google Shape;83;p15"/>
          <p:cNvSpPr txBox="1"/>
          <p:nvPr/>
        </p:nvSpPr>
        <p:spPr>
          <a:xfrm>
            <a:off x="4978900" y="3451200"/>
            <a:ext cx="27030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it" sz="1800">
                <a:latin typeface="Roboto"/>
                <a:ea typeface="Roboto"/>
                <a:cs typeface="Roboto"/>
                <a:sym typeface="Roboto"/>
              </a:rPr>
              <a:t>more than 80% of missing pets are NEVER FOUND</a:t>
            </a:r>
            <a:endParaRPr b="1" sz="18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1000"/>
                                        <p:tgtEl>
                                          <p:spTgt spid="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1"/>
                                        <p:tgtEl>
                                          <p:spTgt spid="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1000"/>
                                        <p:tgtEl>
                                          <p:spTgt spid="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FINAL CONSIDERATIONS</a:t>
            </a:r>
            <a:endParaRPr/>
          </a:p>
        </p:txBody>
      </p:sp>
      <p:sp>
        <p:nvSpPr>
          <p:cNvPr id="353" name="Google Shape;353;p42"/>
          <p:cNvSpPr txBox="1"/>
          <p:nvPr/>
        </p:nvSpPr>
        <p:spPr>
          <a:xfrm>
            <a:off x="865225" y="1341650"/>
            <a:ext cx="7413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600">
                <a:latin typeface="Roboto"/>
                <a:ea typeface="Roboto"/>
                <a:cs typeface="Roboto"/>
                <a:sym typeface="Roboto"/>
              </a:rPr>
              <a:t>At the end, only the requested user requirements in terms of board autonomy </a:t>
            </a:r>
            <a:r>
              <a:rPr lang="it" sz="1600">
                <a:latin typeface="Roboto"/>
                <a:ea typeface="Roboto"/>
                <a:cs typeface="Roboto"/>
                <a:sym typeface="Roboto"/>
              </a:rPr>
              <a:t>in a specific use case </a:t>
            </a:r>
            <a:r>
              <a:rPr lang="it" sz="1600">
                <a:latin typeface="Roboto"/>
                <a:ea typeface="Roboto"/>
                <a:cs typeface="Roboto"/>
                <a:sym typeface="Roboto"/>
              </a:rPr>
              <a:t>wasn’t reach</a:t>
            </a:r>
            <a:r>
              <a:rPr lang="it" sz="1600">
                <a:latin typeface="Roboto"/>
                <a:ea typeface="Roboto"/>
                <a:cs typeface="Roboto"/>
                <a:sym typeface="Roboto"/>
              </a:rPr>
              <a:t>ed</a:t>
            </a:r>
            <a:r>
              <a:rPr lang="it" sz="1600">
                <a:latin typeface="Roboto"/>
                <a:ea typeface="Roboto"/>
                <a:cs typeface="Roboto"/>
                <a:sym typeface="Roboto"/>
              </a:rPr>
              <a:t>, since a significant portion of our time was dedicated to resolving code-related challenges arising from the UART configuration of the ESP32 LoRa Wi-Fi v2 on the RIOT OS platform, and we didn’t have the time to implement a deeper power consumption optimization.</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it" sz="1600">
                <a:latin typeface="Roboto"/>
                <a:ea typeface="Roboto"/>
                <a:cs typeface="Roboto"/>
                <a:sym typeface="Roboto"/>
              </a:rPr>
              <a:t>Additionally, we encountered difficulties due to the absence of the GPS module library, requiring us to undertake the complex task of integrating the Arduino minmea library into the RIOT OS environment.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it" sz="1600">
                <a:latin typeface="Roboto"/>
                <a:ea typeface="Roboto"/>
                <a:cs typeface="Roboto"/>
                <a:sym typeface="Roboto"/>
              </a:rPr>
              <a:t>Unfortunately, despite our initial intention and pitch to include the accelerometer in the system, we encountered obstacles during the integration process similar to those faced with the minmea library, since </a:t>
            </a:r>
            <a:r>
              <a:rPr lang="it" sz="1600">
                <a:latin typeface="Roboto"/>
                <a:ea typeface="Roboto"/>
                <a:cs typeface="Roboto"/>
                <a:sym typeface="Roboto"/>
              </a:rPr>
              <a:t>the necessary library was unavailable on RIOT, and we were unable to successfully integrate it.</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FUTURE WORK</a:t>
            </a:r>
            <a:endParaRPr/>
          </a:p>
        </p:txBody>
      </p:sp>
      <p:sp>
        <p:nvSpPr>
          <p:cNvPr id="359" name="Google Shape;359;p43"/>
          <p:cNvSpPr txBox="1"/>
          <p:nvPr/>
        </p:nvSpPr>
        <p:spPr>
          <a:xfrm>
            <a:off x="355350" y="1726300"/>
            <a:ext cx="8433300" cy="3093900"/>
          </a:xfrm>
          <a:prstGeom prst="rect">
            <a:avLst/>
          </a:prstGeom>
          <a:noFill/>
          <a:ln>
            <a:noFill/>
          </a:ln>
        </p:spPr>
        <p:txBody>
          <a:bodyPr anchorCtr="0" anchor="t" bIns="91425" lIns="91425" spcFirstLastPara="1" rIns="91425" wrap="square" tIns="91425">
            <a:spAutoFit/>
          </a:bodyPr>
          <a:lstStyle/>
          <a:p>
            <a:pPr indent="-355600" lvl="0" marL="457200" rtl="0" algn="l">
              <a:lnSpc>
                <a:spcPct val="175000"/>
              </a:lnSpc>
              <a:spcBef>
                <a:spcPts val="0"/>
              </a:spcBef>
              <a:spcAft>
                <a:spcPts val="0"/>
              </a:spcAft>
              <a:buSzPts val="2000"/>
              <a:buFont typeface="Roboto"/>
              <a:buChar char="●"/>
            </a:pPr>
            <a:r>
              <a:rPr b="1" lang="it" sz="2000">
                <a:latin typeface="Roboto"/>
                <a:ea typeface="Roboto"/>
                <a:cs typeface="Roboto"/>
                <a:sym typeface="Roboto"/>
              </a:rPr>
              <a:t>Power consumption optimization</a:t>
            </a:r>
            <a:r>
              <a:rPr lang="it" sz="2000">
                <a:latin typeface="Roboto"/>
                <a:ea typeface="Roboto"/>
                <a:cs typeface="Roboto"/>
                <a:sym typeface="Roboto"/>
              </a:rPr>
              <a:t>: integration of board Deep Sleep or Hibernation </a:t>
            </a:r>
            <a:endParaRPr sz="2000">
              <a:latin typeface="Roboto"/>
              <a:ea typeface="Roboto"/>
              <a:cs typeface="Roboto"/>
              <a:sym typeface="Roboto"/>
            </a:endParaRPr>
          </a:p>
          <a:p>
            <a:pPr indent="-355600" lvl="0" marL="457200" rtl="0" algn="l">
              <a:lnSpc>
                <a:spcPct val="175000"/>
              </a:lnSpc>
              <a:spcBef>
                <a:spcPts val="0"/>
              </a:spcBef>
              <a:spcAft>
                <a:spcPts val="0"/>
              </a:spcAft>
              <a:buSzPts val="2000"/>
              <a:buFont typeface="Roboto"/>
              <a:buChar char="●"/>
            </a:pPr>
            <a:r>
              <a:rPr lang="it" sz="2000">
                <a:latin typeface="Roboto"/>
                <a:ea typeface="Roboto"/>
                <a:cs typeface="Roboto"/>
                <a:sym typeface="Roboto"/>
              </a:rPr>
              <a:t>Integration of an </a:t>
            </a:r>
            <a:r>
              <a:rPr b="1" lang="it" sz="2000">
                <a:latin typeface="Roboto"/>
                <a:ea typeface="Roboto"/>
                <a:cs typeface="Roboto"/>
                <a:sym typeface="Roboto"/>
              </a:rPr>
              <a:t>accelerometer</a:t>
            </a:r>
            <a:endParaRPr b="1" sz="2000">
              <a:latin typeface="Roboto"/>
              <a:ea typeface="Roboto"/>
              <a:cs typeface="Roboto"/>
              <a:sym typeface="Roboto"/>
            </a:endParaRPr>
          </a:p>
          <a:p>
            <a:pPr indent="-355600" lvl="0" marL="457200" rtl="0" algn="l">
              <a:lnSpc>
                <a:spcPct val="175000"/>
              </a:lnSpc>
              <a:spcBef>
                <a:spcPts val="0"/>
              </a:spcBef>
              <a:spcAft>
                <a:spcPts val="0"/>
              </a:spcAft>
              <a:buSzPts val="2000"/>
              <a:buFont typeface="Roboto"/>
              <a:buChar char="●"/>
            </a:pPr>
            <a:r>
              <a:rPr b="1" lang="it" sz="2000">
                <a:latin typeface="Roboto"/>
                <a:ea typeface="Roboto"/>
                <a:cs typeface="Roboto"/>
                <a:sym typeface="Roboto"/>
              </a:rPr>
              <a:t>Configurable sampling time</a:t>
            </a:r>
            <a:endParaRPr b="1" sz="2000">
              <a:latin typeface="Roboto"/>
              <a:ea typeface="Roboto"/>
              <a:cs typeface="Roboto"/>
              <a:sym typeface="Roboto"/>
            </a:endParaRPr>
          </a:p>
          <a:p>
            <a:pPr indent="-355600" lvl="0" marL="457200" rtl="0" algn="l">
              <a:lnSpc>
                <a:spcPct val="175000"/>
              </a:lnSpc>
              <a:spcBef>
                <a:spcPts val="0"/>
              </a:spcBef>
              <a:spcAft>
                <a:spcPts val="0"/>
              </a:spcAft>
              <a:buSzPts val="2000"/>
              <a:buFont typeface="Roboto"/>
              <a:buChar char="●"/>
            </a:pPr>
            <a:r>
              <a:rPr b="1" lang="it" sz="2000">
                <a:latin typeface="Roboto"/>
                <a:ea typeface="Roboto"/>
                <a:cs typeface="Roboto"/>
                <a:sym typeface="Roboto"/>
              </a:rPr>
              <a:t>Integration with other devices</a:t>
            </a:r>
            <a:endParaRPr sz="20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LINKS</a:t>
            </a:r>
            <a:endParaRPr/>
          </a:p>
        </p:txBody>
      </p:sp>
      <p:sp>
        <p:nvSpPr>
          <p:cNvPr id="365" name="Google Shape;365;p44"/>
          <p:cNvSpPr txBox="1"/>
          <p:nvPr/>
        </p:nvSpPr>
        <p:spPr>
          <a:xfrm>
            <a:off x="1157050" y="2768200"/>
            <a:ext cx="8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hlink"/>
                </a:solidFill>
                <a:latin typeface="Roboto"/>
                <a:ea typeface="Roboto"/>
                <a:cs typeface="Roboto"/>
                <a:sym typeface="Roboto"/>
                <a:hlinkClick r:id="rId3"/>
              </a:rPr>
              <a:t>GITHUB</a:t>
            </a:r>
            <a:endParaRPr>
              <a:latin typeface="Roboto"/>
              <a:ea typeface="Roboto"/>
              <a:cs typeface="Roboto"/>
              <a:sym typeface="Roboto"/>
            </a:endParaRPr>
          </a:p>
        </p:txBody>
      </p:sp>
      <p:pic>
        <p:nvPicPr>
          <p:cNvPr id="366" name="Google Shape;366;p44"/>
          <p:cNvPicPr preferRelativeResize="0"/>
          <p:nvPr/>
        </p:nvPicPr>
        <p:blipFill>
          <a:blip r:embed="rId4">
            <a:alphaModFix/>
          </a:blip>
          <a:stretch>
            <a:fillRect/>
          </a:stretch>
        </p:blipFill>
        <p:spPr>
          <a:xfrm>
            <a:off x="1013663" y="1511913"/>
            <a:ext cx="1135775" cy="1135775"/>
          </a:xfrm>
          <a:prstGeom prst="rect">
            <a:avLst/>
          </a:prstGeom>
          <a:noFill/>
          <a:ln>
            <a:noFill/>
          </a:ln>
        </p:spPr>
      </p:pic>
      <p:pic>
        <p:nvPicPr>
          <p:cNvPr id="367" name="Google Shape;367;p44"/>
          <p:cNvPicPr preferRelativeResize="0"/>
          <p:nvPr/>
        </p:nvPicPr>
        <p:blipFill>
          <a:blip r:embed="rId5">
            <a:alphaModFix/>
          </a:blip>
          <a:stretch>
            <a:fillRect/>
          </a:stretch>
        </p:blipFill>
        <p:spPr>
          <a:xfrm>
            <a:off x="5124726" y="1492163"/>
            <a:ext cx="3106701" cy="1175275"/>
          </a:xfrm>
          <a:prstGeom prst="rect">
            <a:avLst/>
          </a:prstGeom>
          <a:noFill/>
          <a:ln>
            <a:noFill/>
          </a:ln>
        </p:spPr>
      </p:pic>
      <p:sp>
        <p:nvSpPr>
          <p:cNvPr id="368" name="Google Shape;368;p44"/>
          <p:cNvSpPr txBox="1"/>
          <p:nvPr/>
        </p:nvSpPr>
        <p:spPr>
          <a:xfrm>
            <a:off x="5656275" y="2886675"/>
            <a:ext cx="20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hlink"/>
                </a:solidFill>
                <a:latin typeface="Roboto"/>
                <a:ea typeface="Roboto"/>
                <a:cs typeface="Roboto"/>
                <a:sym typeface="Roboto"/>
                <a:hlinkClick r:id="rId6"/>
              </a:rPr>
              <a:t>PAAT: PET AS A THING</a:t>
            </a:r>
            <a:endParaRPr>
              <a:latin typeface="Roboto"/>
              <a:ea typeface="Roboto"/>
              <a:cs typeface="Roboto"/>
              <a:sym typeface="Roboto"/>
            </a:endParaRPr>
          </a:p>
        </p:txBody>
      </p:sp>
      <p:pic>
        <p:nvPicPr>
          <p:cNvPr id="369" name="Google Shape;369;p44"/>
          <p:cNvPicPr preferRelativeResize="0"/>
          <p:nvPr/>
        </p:nvPicPr>
        <p:blipFill>
          <a:blip r:embed="rId7">
            <a:alphaModFix/>
          </a:blip>
          <a:stretch>
            <a:fillRect/>
          </a:stretch>
        </p:blipFill>
        <p:spPr>
          <a:xfrm>
            <a:off x="3095900" y="3286875"/>
            <a:ext cx="2028825" cy="685800"/>
          </a:xfrm>
          <a:prstGeom prst="rect">
            <a:avLst/>
          </a:prstGeom>
          <a:noFill/>
          <a:ln>
            <a:noFill/>
          </a:ln>
        </p:spPr>
      </p:pic>
      <p:sp>
        <p:nvSpPr>
          <p:cNvPr id="370" name="Google Shape;370;p44"/>
          <p:cNvSpPr txBox="1"/>
          <p:nvPr/>
        </p:nvSpPr>
        <p:spPr>
          <a:xfrm>
            <a:off x="3429163" y="4166200"/>
            <a:ext cx="1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hlink"/>
                </a:solidFill>
                <a:latin typeface="Roboto"/>
                <a:ea typeface="Roboto"/>
                <a:cs typeface="Roboto"/>
                <a:sym typeface="Roboto"/>
                <a:hlinkClick r:id="rId8"/>
              </a:rPr>
              <a:t>HACKSTER.IO</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type="title"/>
          </p:nvPr>
        </p:nvSpPr>
        <p:spPr>
          <a:xfrm>
            <a:off x="1269150" y="1035750"/>
            <a:ext cx="6605700" cy="3072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it"/>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SOME STUDIES (2016)</a:t>
            </a:r>
            <a:endParaRPr/>
          </a:p>
        </p:txBody>
      </p:sp>
      <p:sp>
        <p:nvSpPr>
          <p:cNvPr id="89" name="Google Shape;89;p16"/>
          <p:cNvSpPr txBox="1"/>
          <p:nvPr/>
        </p:nvSpPr>
        <p:spPr>
          <a:xfrm>
            <a:off x="620125" y="1418325"/>
            <a:ext cx="7903800" cy="226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50" u="sng">
                <a:solidFill>
                  <a:schemeClr val="hlink"/>
                </a:solidFill>
                <a:latin typeface="Roboto"/>
                <a:ea typeface="Roboto"/>
                <a:cs typeface="Roboto"/>
                <a:sym typeface="Roboto"/>
                <a:hlinkClick r:id="rId3"/>
              </a:rPr>
              <a:t>Peeva</a:t>
            </a:r>
            <a:r>
              <a:rPr lang="it" sz="1550">
                <a:latin typeface="Roboto"/>
                <a:ea typeface="Roboto"/>
                <a:cs typeface="Roboto"/>
                <a:sym typeface="Roboto"/>
              </a:rPr>
              <a:t> </a:t>
            </a:r>
            <a:r>
              <a:rPr lang="it" sz="1550">
                <a:highlight>
                  <a:srgbClr val="FFFFFF"/>
                </a:highlight>
              </a:rPr>
              <a:t>conducted </a:t>
            </a:r>
            <a:r>
              <a:rPr lang="it" sz="1550">
                <a:latin typeface="Roboto"/>
                <a:ea typeface="Roboto"/>
                <a:cs typeface="Roboto"/>
                <a:sym typeface="Roboto"/>
              </a:rPr>
              <a:t>a survey </a:t>
            </a:r>
            <a:r>
              <a:rPr lang="it" sz="1550">
                <a:highlight>
                  <a:srgbClr val="FFFFFF"/>
                </a:highlight>
              </a:rPr>
              <a:t>sporadically over the course of several months in 2016 to get a more accurate gauge of the approximate percentage of owned dogs and cats in the United States that are reported lost, and of these reported lost pets (specifically dogs and cats), the percentage that are reclaimed by their owners (those that reported the pets as lost) by surveying a sample set indicative of the US pet owning population as a whole. </a:t>
            </a:r>
            <a:r>
              <a:rPr b="1" lang="it" sz="1550">
                <a:highlight>
                  <a:srgbClr val="FFFFFF"/>
                </a:highlight>
              </a:rPr>
              <a:t>The results and conclusions were surprising: the previous statistics reported are actually the same as their findings.</a:t>
            </a:r>
            <a:endParaRPr sz="1350">
              <a:highlight>
                <a:srgbClr val="FFFFFF"/>
              </a:highlight>
            </a:endParaRPr>
          </a:p>
          <a:p>
            <a:pPr indent="0" lvl="0" marL="0" rtl="0" algn="l">
              <a:lnSpc>
                <a:spcPct val="115000"/>
              </a:lnSpc>
              <a:spcBef>
                <a:spcPts val="0"/>
              </a:spcBef>
              <a:spcAft>
                <a:spcPts val="0"/>
              </a:spcAft>
              <a:buNone/>
            </a:pPr>
            <a:r>
              <a:t/>
            </a:r>
            <a:endParaRPr b="1" sz="1100"/>
          </a:p>
          <a:p>
            <a:pPr indent="0" lvl="0" marL="0" rtl="0" algn="l">
              <a:spcBef>
                <a:spcPts val="0"/>
              </a:spcBef>
              <a:spcAft>
                <a:spcPts val="0"/>
              </a:spcAft>
              <a:buNone/>
            </a:pPr>
            <a:r>
              <a:t/>
            </a:r>
            <a:endParaRPr>
              <a:latin typeface="Roboto"/>
              <a:ea typeface="Roboto"/>
              <a:cs typeface="Roboto"/>
              <a:sym typeface="Roboto"/>
            </a:endParaRPr>
          </a:p>
        </p:txBody>
      </p:sp>
      <p:pic>
        <p:nvPicPr>
          <p:cNvPr id="90" name="Google Shape;90;p16"/>
          <p:cNvPicPr preferRelativeResize="0"/>
          <p:nvPr/>
        </p:nvPicPr>
        <p:blipFill>
          <a:blip r:embed="rId4">
            <a:alphaModFix/>
          </a:blip>
          <a:stretch>
            <a:fillRect/>
          </a:stretch>
        </p:blipFill>
        <p:spPr>
          <a:xfrm>
            <a:off x="620100" y="3380426"/>
            <a:ext cx="7903800" cy="16598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1000"/>
                                        <p:tgtEl>
                                          <p:spTgt spid="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80800" y="500925"/>
            <a:ext cx="90078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MISSING PETS’ RECOVERY STATS (2022, PurringPal)</a:t>
            </a:r>
            <a:endParaRPr/>
          </a:p>
        </p:txBody>
      </p:sp>
      <p:pic>
        <p:nvPicPr>
          <p:cNvPr id="96" name="Google Shape;96;p17" title="Points scored"/>
          <p:cNvPicPr preferRelativeResize="0"/>
          <p:nvPr/>
        </p:nvPicPr>
        <p:blipFill>
          <a:blip r:embed="rId3">
            <a:alphaModFix/>
          </a:blip>
          <a:stretch>
            <a:fillRect/>
          </a:stretch>
        </p:blipFill>
        <p:spPr>
          <a:xfrm>
            <a:off x="4572000" y="1349213"/>
            <a:ext cx="4572000" cy="2827009"/>
          </a:xfrm>
          <a:prstGeom prst="rect">
            <a:avLst/>
          </a:prstGeom>
          <a:noFill/>
          <a:ln>
            <a:noFill/>
          </a:ln>
        </p:spPr>
      </p:pic>
      <p:pic>
        <p:nvPicPr>
          <p:cNvPr id="97" name="Google Shape;97;p17" title="Points scored"/>
          <p:cNvPicPr preferRelativeResize="0"/>
          <p:nvPr/>
        </p:nvPicPr>
        <p:blipFill>
          <a:blip r:embed="rId4">
            <a:alphaModFix/>
          </a:blip>
          <a:stretch>
            <a:fillRect/>
          </a:stretch>
        </p:blipFill>
        <p:spPr>
          <a:xfrm>
            <a:off x="0" y="1316500"/>
            <a:ext cx="4572000" cy="28924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LOST CATS ANALYSIS</a:t>
            </a:r>
            <a:endParaRPr/>
          </a:p>
        </p:txBody>
      </p:sp>
      <p:pic>
        <p:nvPicPr>
          <p:cNvPr id="103" name="Google Shape;103;p18" title="Points scored"/>
          <p:cNvPicPr preferRelativeResize="0"/>
          <p:nvPr/>
        </p:nvPicPr>
        <p:blipFill>
          <a:blip r:embed="rId3">
            <a:alphaModFix/>
          </a:blip>
          <a:stretch>
            <a:fillRect/>
          </a:stretch>
        </p:blipFill>
        <p:spPr>
          <a:xfrm>
            <a:off x="1478788" y="1279150"/>
            <a:ext cx="6186426" cy="3864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LOST CATS ANALYSIS</a:t>
            </a:r>
            <a:endParaRPr/>
          </a:p>
        </p:txBody>
      </p:sp>
      <p:pic>
        <p:nvPicPr>
          <p:cNvPr id="109" name="Google Shape;109;p19" title="Points scored"/>
          <p:cNvPicPr preferRelativeResize="0"/>
          <p:nvPr/>
        </p:nvPicPr>
        <p:blipFill>
          <a:blip r:embed="rId3">
            <a:alphaModFix/>
          </a:blip>
          <a:stretch>
            <a:fillRect/>
          </a:stretch>
        </p:blipFill>
        <p:spPr>
          <a:xfrm>
            <a:off x="1061450" y="1281875"/>
            <a:ext cx="7021149" cy="386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COMPETITOR </a:t>
            </a:r>
            <a:r>
              <a:rPr lang="it"/>
              <a:t>ANALYSIS (KIPPY)</a:t>
            </a:r>
            <a:endParaRPr/>
          </a:p>
        </p:txBody>
      </p:sp>
      <p:pic>
        <p:nvPicPr>
          <p:cNvPr id="115" name="Google Shape;115;p20"/>
          <p:cNvPicPr preferRelativeResize="0"/>
          <p:nvPr/>
        </p:nvPicPr>
        <p:blipFill>
          <a:blip r:embed="rId3">
            <a:alphaModFix/>
          </a:blip>
          <a:stretch>
            <a:fillRect/>
          </a:stretch>
        </p:blipFill>
        <p:spPr>
          <a:xfrm>
            <a:off x="5556075" y="1362725"/>
            <a:ext cx="3320530" cy="3714075"/>
          </a:xfrm>
          <a:prstGeom prst="rect">
            <a:avLst/>
          </a:prstGeom>
          <a:noFill/>
          <a:ln>
            <a:noFill/>
          </a:ln>
        </p:spPr>
      </p:pic>
      <p:sp>
        <p:nvSpPr>
          <p:cNvPr id="116" name="Google Shape;116;p20"/>
          <p:cNvSpPr txBox="1"/>
          <p:nvPr/>
        </p:nvSpPr>
        <p:spPr>
          <a:xfrm>
            <a:off x="0" y="1329800"/>
            <a:ext cx="55560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rgbClr val="202124"/>
                </a:solidFill>
                <a:latin typeface="Roboto"/>
                <a:ea typeface="Roboto"/>
                <a:cs typeface="Roboto"/>
                <a:sym typeface="Roboto"/>
              </a:rPr>
              <a:t>Kippy is an italian company that produces a pet tracker for dogs and cats which relies on GSM for radio communication and on GPS, WiFi, GSM and Bluetooth for localization. The initial cost of the device is around €50. </a:t>
            </a:r>
            <a:endParaRPr sz="1300">
              <a:solidFill>
                <a:srgbClr val="202124"/>
              </a:solidFill>
              <a:latin typeface="Roboto"/>
              <a:ea typeface="Roboto"/>
              <a:cs typeface="Roboto"/>
              <a:sym typeface="Roboto"/>
            </a:endParaRPr>
          </a:p>
          <a:p>
            <a:pPr indent="0" lvl="0" marL="0" rtl="0" algn="l">
              <a:spcBef>
                <a:spcPts val="0"/>
              </a:spcBef>
              <a:spcAft>
                <a:spcPts val="0"/>
              </a:spcAft>
              <a:buNone/>
            </a:pPr>
            <a:r>
              <a:rPr lang="it" sz="1300">
                <a:solidFill>
                  <a:srgbClr val="202124"/>
                </a:solidFill>
                <a:latin typeface="Roboto"/>
                <a:ea typeface="Roboto"/>
                <a:cs typeface="Roboto"/>
                <a:sym typeface="Roboto"/>
              </a:rPr>
              <a:t>Although it is one of the most complete solutions on the market, there are many issues and lacks which should be improved:</a:t>
            </a:r>
            <a:endParaRPr sz="1300">
              <a:solidFill>
                <a:srgbClr val="202124"/>
              </a:solidFill>
              <a:latin typeface="Roboto"/>
              <a:ea typeface="Roboto"/>
              <a:cs typeface="Roboto"/>
              <a:sym typeface="Roboto"/>
            </a:endParaRPr>
          </a:p>
          <a:p>
            <a:pPr indent="-311150" lvl="0" marL="457200" rtl="0" algn="l">
              <a:spcBef>
                <a:spcPts val="0"/>
              </a:spcBef>
              <a:spcAft>
                <a:spcPts val="0"/>
              </a:spcAft>
              <a:buClr>
                <a:srgbClr val="202124"/>
              </a:buClr>
              <a:buSzPts val="1300"/>
              <a:buFont typeface="Roboto"/>
              <a:buChar char="●"/>
            </a:pPr>
            <a:r>
              <a:rPr lang="it" sz="1300">
                <a:solidFill>
                  <a:srgbClr val="202124"/>
                </a:solidFill>
                <a:latin typeface="Roboto"/>
                <a:ea typeface="Roboto"/>
                <a:cs typeface="Roboto"/>
                <a:sym typeface="Roboto"/>
              </a:rPr>
              <a:t>The module cannot be disassembled, so </a:t>
            </a:r>
            <a:r>
              <a:rPr lang="it" sz="1300">
                <a:solidFill>
                  <a:srgbClr val="202124"/>
                </a:solidFill>
                <a:latin typeface="Roboto"/>
                <a:ea typeface="Roboto"/>
                <a:cs typeface="Roboto"/>
                <a:sym typeface="Roboto"/>
              </a:rPr>
              <a:t>issues</a:t>
            </a:r>
            <a:r>
              <a:rPr lang="it" sz="1300">
                <a:solidFill>
                  <a:srgbClr val="202124"/>
                </a:solidFill>
                <a:latin typeface="Roboto"/>
                <a:ea typeface="Roboto"/>
                <a:cs typeface="Roboto"/>
                <a:sym typeface="Roboto"/>
              </a:rPr>
              <a:t> related to battery, radio or GPS malfunction cannot be fixed easily and the whole device must be replaced</a:t>
            </a:r>
            <a:endParaRPr sz="1300">
              <a:solidFill>
                <a:srgbClr val="202124"/>
              </a:solidFill>
              <a:latin typeface="Roboto"/>
              <a:ea typeface="Roboto"/>
              <a:cs typeface="Roboto"/>
              <a:sym typeface="Roboto"/>
            </a:endParaRPr>
          </a:p>
          <a:p>
            <a:pPr indent="-311150" lvl="0" marL="457200" rtl="0" algn="l">
              <a:spcBef>
                <a:spcPts val="0"/>
              </a:spcBef>
              <a:spcAft>
                <a:spcPts val="0"/>
              </a:spcAft>
              <a:buClr>
                <a:srgbClr val="202124"/>
              </a:buClr>
              <a:buSzPts val="1300"/>
              <a:buFont typeface="Roboto"/>
              <a:buChar char="●"/>
            </a:pPr>
            <a:r>
              <a:rPr lang="it" sz="1300">
                <a:solidFill>
                  <a:srgbClr val="202124"/>
                </a:solidFill>
                <a:latin typeface="Roboto"/>
                <a:ea typeface="Roboto"/>
                <a:cs typeface="Roboto"/>
                <a:sym typeface="Roboto"/>
              </a:rPr>
              <a:t>The recognized location is not accurate when there is no affordable satellite signal (and no information about this is given to the user)</a:t>
            </a:r>
            <a:endParaRPr sz="1300">
              <a:solidFill>
                <a:srgbClr val="202124"/>
              </a:solidFill>
              <a:latin typeface="Roboto"/>
              <a:ea typeface="Roboto"/>
              <a:cs typeface="Roboto"/>
              <a:sym typeface="Roboto"/>
            </a:endParaRPr>
          </a:p>
          <a:p>
            <a:pPr indent="-311150" lvl="0" marL="457200" rtl="0" algn="l">
              <a:spcBef>
                <a:spcPts val="0"/>
              </a:spcBef>
              <a:spcAft>
                <a:spcPts val="0"/>
              </a:spcAft>
              <a:buClr>
                <a:srgbClr val="202124"/>
              </a:buClr>
              <a:buSzPts val="1300"/>
              <a:buFont typeface="Roboto"/>
              <a:buChar char="●"/>
            </a:pPr>
            <a:r>
              <a:rPr lang="it" sz="1300">
                <a:solidFill>
                  <a:srgbClr val="202124"/>
                </a:solidFill>
                <a:latin typeface="Roboto"/>
                <a:ea typeface="Roboto"/>
                <a:cs typeface="Roboto"/>
                <a:sym typeface="Roboto"/>
              </a:rPr>
              <a:t>There are no actuators that let the user find the pet in though scenarios, as in the night or in hidden places (bushes, walls, enclosed areas…)</a:t>
            </a:r>
            <a:endParaRPr sz="1300">
              <a:solidFill>
                <a:srgbClr val="202124"/>
              </a:solidFill>
              <a:latin typeface="Roboto"/>
              <a:ea typeface="Roboto"/>
              <a:cs typeface="Roboto"/>
              <a:sym typeface="Roboto"/>
            </a:endParaRPr>
          </a:p>
          <a:p>
            <a:pPr indent="-311150" lvl="0" marL="457200" rtl="0" algn="l">
              <a:spcBef>
                <a:spcPts val="0"/>
              </a:spcBef>
              <a:spcAft>
                <a:spcPts val="0"/>
              </a:spcAft>
              <a:buClr>
                <a:srgbClr val="202124"/>
              </a:buClr>
              <a:buSzPts val="1300"/>
              <a:buFont typeface="Roboto"/>
              <a:buChar char="●"/>
            </a:pPr>
            <a:r>
              <a:rPr lang="it" sz="1300">
                <a:solidFill>
                  <a:srgbClr val="202124"/>
                </a:solidFill>
                <a:latin typeface="Roboto"/>
                <a:ea typeface="Roboto"/>
                <a:cs typeface="Roboto"/>
                <a:sym typeface="Roboto"/>
              </a:rPr>
              <a:t>Sensors that allow user to know if his pet is steady for too long are missing (pet could have lost tracker or have health issues)</a:t>
            </a:r>
            <a:endParaRPr sz="1300">
              <a:solidFill>
                <a:srgbClr val="202124"/>
              </a:solidFill>
              <a:latin typeface="Roboto"/>
              <a:ea typeface="Roboto"/>
              <a:cs typeface="Roboto"/>
              <a:sym typeface="Roboto"/>
            </a:endParaRPr>
          </a:p>
          <a:p>
            <a:pPr indent="-311150" lvl="0" marL="457200" rtl="0" algn="l">
              <a:spcBef>
                <a:spcPts val="0"/>
              </a:spcBef>
              <a:spcAft>
                <a:spcPts val="0"/>
              </a:spcAft>
              <a:buClr>
                <a:srgbClr val="202124"/>
              </a:buClr>
              <a:buSzPts val="1300"/>
              <a:buFont typeface="Roboto"/>
              <a:buChar char="●"/>
            </a:pPr>
            <a:r>
              <a:rPr lang="it" sz="1300">
                <a:solidFill>
                  <a:srgbClr val="202124"/>
                </a:solidFill>
                <a:latin typeface="Roboto"/>
                <a:ea typeface="Roboto"/>
                <a:cs typeface="Roboto"/>
                <a:sym typeface="Roboto"/>
              </a:rPr>
              <a:t>An history of last day positions is missing</a:t>
            </a:r>
            <a:endParaRPr sz="1300">
              <a:solidFill>
                <a:srgbClr val="202124"/>
              </a:solidFill>
              <a:latin typeface="Roboto"/>
              <a:ea typeface="Roboto"/>
              <a:cs typeface="Roboto"/>
              <a:sym typeface="Roboto"/>
            </a:endParaRPr>
          </a:p>
          <a:p>
            <a:pPr indent="-311150" lvl="0" marL="457200" rtl="0" algn="l">
              <a:spcBef>
                <a:spcPts val="0"/>
              </a:spcBef>
              <a:spcAft>
                <a:spcPts val="0"/>
              </a:spcAft>
              <a:buClr>
                <a:srgbClr val="202124"/>
              </a:buClr>
              <a:buSzPts val="1300"/>
              <a:buFont typeface="Roboto"/>
              <a:buChar char="●"/>
            </a:pPr>
            <a:r>
              <a:rPr lang="it" sz="1300">
                <a:solidFill>
                  <a:srgbClr val="202124"/>
                </a:solidFill>
                <a:latin typeface="Roboto"/>
                <a:ea typeface="Roboto"/>
                <a:cs typeface="Roboto"/>
                <a:sym typeface="Roboto"/>
              </a:rPr>
              <a:t>GSM subscription is costly due to licencing (€60/year)</a:t>
            </a:r>
            <a:endParaRPr sz="1300">
              <a:solidFill>
                <a:srgbClr val="202124"/>
              </a:solidFill>
              <a:latin typeface="Roboto"/>
              <a:ea typeface="Roboto"/>
              <a:cs typeface="Roboto"/>
              <a:sym typeface="Roboto"/>
            </a:endParaRPr>
          </a:p>
          <a:p>
            <a:pPr indent="0" lvl="0" marL="457200" rtl="0" algn="l">
              <a:spcBef>
                <a:spcPts val="0"/>
              </a:spcBef>
              <a:spcAft>
                <a:spcPts val="0"/>
              </a:spcAft>
              <a:buNone/>
            </a:pPr>
            <a:r>
              <a:t/>
            </a:r>
            <a:endParaRPr sz="1300">
              <a:solidFill>
                <a:srgbClr val="202124"/>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WHY IoT?</a:t>
            </a:r>
            <a:endParaRPr/>
          </a:p>
        </p:txBody>
      </p:sp>
      <p:sp>
        <p:nvSpPr>
          <p:cNvPr id="122" name="Google Shape;122;p21"/>
          <p:cNvSpPr txBox="1"/>
          <p:nvPr/>
        </p:nvSpPr>
        <p:spPr>
          <a:xfrm>
            <a:off x="311725" y="1316900"/>
            <a:ext cx="8520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Roboto"/>
                <a:ea typeface="Roboto"/>
                <a:cs typeface="Roboto"/>
                <a:sym typeface="Roboto"/>
              </a:rPr>
              <a:t>- </a:t>
            </a:r>
            <a:r>
              <a:rPr b="1" lang="it">
                <a:latin typeface="Roboto"/>
                <a:ea typeface="Roboto"/>
                <a:cs typeface="Roboto"/>
                <a:sym typeface="Roboto"/>
              </a:rPr>
              <a:t>Improved Recovery Rates</a:t>
            </a:r>
            <a:r>
              <a:rPr lang="it">
                <a:latin typeface="Roboto"/>
                <a:ea typeface="Roboto"/>
                <a:cs typeface="Roboto"/>
                <a:sym typeface="Roboto"/>
              </a:rPr>
              <a:t>: in case a pet gets lost, the tracking capability and low power consumption of significantly increases the chances of finding and recovering them.</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 </a:t>
            </a:r>
            <a:r>
              <a:rPr b="1" lang="it">
                <a:latin typeface="Roboto"/>
                <a:ea typeface="Roboto"/>
                <a:cs typeface="Roboto"/>
                <a:sym typeface="Roboto"/>
              </a:rPr>
              <a:t>Continuous Monitoring</a:t>
            </a:r>
            <a:r>
              <a:rPr lang="it">
                <a:latin typeface="Roboto"/>
                <a:ea typeface="Roboto"/>
                <a:cs typeface="Roboto"/>
                <a:sym typeface="Roboto"/>
              </a:rPr>
              <a:t>: owners can access to information about their pet's movements and behavior patterns over time.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 </a:t>
            </a:r>
            <a:r>
              <a:rPr b="1" lang="it">
                <a:latin typeface="Roboto"/>
                <a:ea typeface="Roboto"/>
                <a:cs typeface="Roboto"/>
                <a:sym typeface="Roboto"/>
              </a:rPr>
              <a:t>Remote Access</a:t>
            </a:r>
            <a:r>
              <a:rPr lang="it">
                <a:latin typeface="Roboto"/>
                <a:ea typeface="Roboto"/>
                <a:cs typeface="Roboto"/>
                <a:sym typeface="Roboto"/>
              </a:rPr>
              <a:t>: owners can remotely access their pet's location information through mobile applications or web interfaces.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 </a:t>
            </a:r>
            <a:r>
              <a:rPr b="1" lang="it">
                <a:latin typeface="Roboto"/>
                <a:ea typeface="Roboto"/>
                <a:cs typeface="Roboto"/>
                <a:sym typeface="Roboto"/>
              </a:rPr>
              <a:t>Integration with Other Devices</a:t>
            </a:r>
            <a:r>
              <a:rPr lang="it">
                <a:latin typeface="Roboto"/>
                <a:ea typeface="Roboto"/>
                <a:cs typeface="Roboto"/>
                <a:sym typeface="Roboto"/>
              </a:rPr>
              <a:t>: For example, it can be sync with smart home systems, allowing automated alerts to be sent to multiple devices or triggering actions like opening a pet door when the pet approaches.</a:t>
            </a:r>
            <a:r>
              <a:rPr lang="it">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it">
                <a:latin typeface="Roboto"/>
                <a:ea typeface="Roboto"/>
                <a:cs typeface="Roboto"/>
                <a:sym typeface="Roboto"/>
              </a:rPr>
              <a:t>- </a:t>
            </a:r>
            <a:r>
              <a:rPr b="1" lang="it">
                <a:latin typeface="Roboto"/>
                <a:ea typeface="Roboto"/>
                <a:cs typeface="Roboto"/>
                <a:sym typeface="Roboto"/>
              </a:rPr>
              <a:t>Data Analytics</a:t>
            </a:r>
            <a:r>
              <a:rPr lang="it">
                <a:latin typeface="Roboto"/>
                <a:ea typeface="Roboto"/>
                <a:cs typeface="Roboto"/>
                <a:sym typeface="Roboto"/>
              </a:rPr>
              <a:t>: generate a wealth of data regarding a pet's activities, location history, and health metrics. This data can be analyzed to gain insights into the pet's behavior, exercise patterns, sleep quality, and more.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